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68"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1A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740"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93471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25393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419478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393148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20216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2854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192590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1090107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286054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411357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423EF-FE98-4193-8322-8EC83B163911}" type="datetimeFigureOut">
              <a:rPr lang="en-US" smtClean="0"/>
              <a:t>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ADC72F-07E5-4082-8004-0C77D7D0F0C8}" type="slidenum">
              <a:rPr lang="en-US" smtClean="0"/>
              <a:t>‹#›</a:t>
            </a:fld>
            <a:endParaRPr lang="en-US" dirty="0"/>
          </a:p>
        </p:txBody>
      </p:sp>
    </p:spTree>
    <p:extLst>
      <p:ext uri="{BB962C8B-B14F-4D97-AF65-F5344CB8AC3E}">
        <p14:creationId xmlns:p14="http://schemas.microsoft.com/office/powerpoint/2010/main" val="355180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E423EF-FE98-4193-8322-8EC83B163911}" type="datetimeFigureOut">
              <a:rPr lang="en-US" smtClean="0"/>
              <a:t>2/2/2016</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2ADC72F-07E5-4082-8004-0C77D7D0F0C8}" type="slidenum">
              <a:rPr lang="en-US" smtClean="0"/>
              <a:t>‹#›</a:t>
            </a:fld>
            <a:endParaRPr lang="en-US" dirty="0"/>
          </a:p>
        </p:txBody>
      </p:sp>
    </p:spTree>
    <p:extLst>
      <p:ext uri="{BB962C8B-B14F-4D97-AF65-F5344CB8AC3E}">
        <p14:creationId xmlns:p14="http://schemas.microsoft.com/office/powerpoint/2010/main" val="1301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8.png"/><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 y="-1"/>
            <a:ext cx="6873956" cy="189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41" y="128587"/>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 y="1676400"/>
            <a:ext cx="68580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4799" y="3341880"/>
            <a:ext cx="2971801" cy="2308324"/>
          </a:xfrm>
          <a:prstGeom prst="rect">
            <a:avLst/>
          </a:prstGeom>
          <a:noFill/>
        </p:spPr>
        <p:txBody>
          <a:bodyPr wrap="square" rtlCol="0">
            <a:spAutoFit/>
          </a:bodyPr>
          <a:lstStyle/>
          <a:p>
            <a:r>
              <a:rPr lang="en-US" b="1" dirty="0">
                <a:solidFill>
                  <a:srgbClr val="000000"/>
                </a:solidFill>
                <a:latin typeface="Times New Roman" panose="02020603050405020304" pitchFamily="18" charset="0"/>
                <a:cs typeface="Times New Roman" panose="02020603050405020304" pitchFamily="18" charset="0"/>
              </a:rPr>
              <a:t>CEO Gabriel E. </a:t>
            </a:r>
            <a:r>
              <a:rPr lang="en-US" b="1" dirty="0" smtClean="0">
                <a:solidFill>
                  <a:srgbClr val="000000"/>
                </a:solidFill>
                <a:latin typeface="Times New Roman" panose="02020603050405020304" pitchFamily="18" charset="0"/>
                <a:cs typeface="Times New Roman" panose="02020603050405020304" pitchFamily="18" charset="0"/>
              </a:rPr>
              <a:t>Miller</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dirty="0" smtClean="0">
                <a:solidFill>
                  <a:srgbClr val="000000"/>
                </a:solidFill>
                <a:latin typeface="Times New Roman" panose="02020603050405020304" pitchFamily="18" charset="0"/>
                <a:cs typeface="Times New Roman" panose="02020603050405020304" pitchFamily="18" charset="0"/>
              </a:rPr>
              <a:t>Merry Christmas, and Happy Holidays, Thank you for all your hard work. It has truly been a amazing experience working with you all. We did </a:t>
            </a:r>
            <a:r>
              <a:rPr lang="en-US" sz="1400" dirty="0">
                <a:solidFill>
                  <a:srgbClr val="000000"/>
                </a:solidFill>
                <a:latin typeface="Times New Roman" panose="02020603050405020304" pitchFamily="18" charset="0"/>
                <a:cs typeface="Times New Roman" panose="02020603050405020304" pitchFamily="18" charset="0"/>
              </a:rPr>
              <a:t>n</a:t>
            </a:r>
            <a:r>
              <a:rPr lang="en-US" sz="1400" dirty="0" smtClean="0">
                <a:solidFill>
                  <a:srgbClr val="000000"/>
                </a:solidFill>
                <a:latin typeface="Times New Roman" panose="02020603050405020304" pitchFamily="18" charset="0"/>
                <a:cs typeface="Times New Roman" panose="02020603050405020304" pitchFamily="18" charset="0"/>
              </a:rPr>
              <a:t>ot win the business </a:t>
            </a:r>
            <a:r>
              <a:rPr lang="en-US" sz="1400" dirty="0">
                <a:solidFill>
                  <a:srgbClr val="000000"/>
                </a:solidFill>
                <a:latin typeface="Times New Roman" panose="02020603050405020304" pitchFamily="18" charset="0"/>
                <a:cs typeface="Times New Roman" panose="02020603050405020304" pitchFamily="18" charset="0"/>
              </a:rPr>
              <a:t>p</a:t>
            </a:r>
            <a:r>
              <a:rPr lang="en-US" sz="1400" dirty="0" smtClean="0">
                <a:solidFill>
                  <a:srgbClr val="000000"/>
                </a:solidFill>
                <a:latin typeface="Times New Roman" panose="02020603050405020304" pitchFamily="18" charset="0"/>
                <a:cs typeface="Times New Roman" panose="02020603050405020304" pitchFamily="18" charset="0"/>
              </a:rPr>
              <a:t>lan competition, but we all should be proud of what we accomplished. I wish to see you all in the new year.</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79944" y="3344935"/>
            <a:ext cx="2968625" cy="4247317"/>
          </a:xfrm>
          <a:prstGeom prst="rect">
            <a:avLst/>
          </a:prstGeom>
          <a:noFill/>
        </p:spPr>
        <p:txBody>
          <a:bodyPr wrap="square" rtlCol="0">
            <a:spAutoFit/>
          </a:bodyPr>
          <a:lstStyle/>
          <a:p>
            <a:r>
              <a:rPr lang="en-US" b="1" dirty="0">
                <a:solidFill>
                  <a:srgbClr val="000000"/>
                </a:solidFill>
                <a:latin typeface="Times New Roman" panose="02020603050405020304" pitchFamily="18" charset="0"/>
                <a:cs typeface="Times New Roman" panose="02020603050405020304" pitchFamily="18" charset="0"/>
              </a:rPr>
              <a:t>CFO Alejandro </a:t>
            </a:r>
            <a:r>
              <a:rPr lang="en-US" b="1" dirty="0" smtClean="0">
                <a:solidFill>
                  <a:srgbClr val="000000"/>
                </a:solidFill>
                <a:latin typeface="Times New Roman" panose="02020603050405020304" pitchFamily="18" charset="0"/>
                <a:cs typeface="Times New Roman" panose="02020603050405020304" pitchFamily="18" charset="0"/>
              </a:rPr>
              <a:t>Fernandez</a:t>
            </a:r>
          </a:p>
          <a:p>
            <a:endParaRPr lang="en-US" sz="1400" b="1" dirty="0">
              <a:solidFill>
                <a:srgbClr val="000000"/>
              </a:solidFill>
              <a:latin typeface="Times New Roman" panose="02020603050405020304" pitchFamily="18" charset="0"/>
              <a:cs typeface="Times New Roman" panose="02020603050405020304" pitchFamily="18" charset="0"/>
            </a:endParaRPr>
          </a:p>
          <a:p>
            <a:r>
              <a:rPr lang="en-US" sz="1400" dirty="0" smtClean="0">
                <a:solidFill>
                  <a:srgbClr val="000000"/>
                </a:solidFill>
                <a:latin typeface="Times New Roman" panose="02020603050405020304" pitchFamily="18" charset="0"/>
                <a:cs typeface="Times New Roman" panose="02020603050405020304" pitchFamily="18" charset="0"/>
              </a:rPr>
              <a:t>I must admit we have been improving as a business but the progression has been slow. There are still certain things we must focus on to enhance our working habits. Above all we have been doing exceptionally well and it is in our best interest to keep it that way. The time of year has come for a long relaxing Christmas break; each and every one of us including Ms. Mitchell deserves to take this time to reflect and enjoy life. Being grateful of what we have and respecting what we don’t have. At the end of the day we all live with our choices and sacrifices we have to make. So let’s enjoy Christmas and have a Happy New Years.</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3614" y="2142142"/>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a:t>
            </a:r>
            <a:r>
              <a:rPr lang="en-US" sz="1400" b="1" dirty="0">
                <a:solidFill>
                  <a:schemeClr val="bg1">
                    <a:lumMod val="10000"/>
                  </a:schemeClr>
                </a:solidFill>
                <a:latin typeface="Times New Roman" panose="02020603050405020304" pitchFamily="18" charset="0"/>
                <a:cs typeface="Times New Roman" panose="02020603050405020304" pitchFamily="18" charset="0"/>
              </a:rPr>
              <a:t>W</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eek by Week!</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234971" y="2972548"/>
            <a:ext cx="4388059" cy="400110"/>
          </a:xfrm>
          <a:prstGeom prst="rect">
            <a:avLst/>
          </a:prstGeom>
          <a:noFill/>
        </p:spPr>
        <p:txBody>
          <a:bodyPr wrap="square" rtlCol="0">
            <a:spAutoFit/>
          </a:bodyPr>
          <a:lstStyle/>
          <a:p>
            <a:r>
              <a:rPr lang="en-US" sz="2000" b="1" cap="all" dirty="0">
                <a:solidFill>
                  <a:srgbClr val="0070C0"/>
                </a:solidFill>
                <a:latin typeface="Times New Roman" panose="02020603050405020304" pitchFamily="18" charset="0"/>
                <a:cs typeface="Times New Roman" panose="02020603050405020304" pitchFamily="18" charset="0"/>
              </a:rPr>
              <a:t>Message from the CEO </a:t>
            </a:r>
            <a:r>
              <a:rPr lang="en-US" sz="2000" b="1" cap="all" dirty="0" smtClean="0">
                <a:solidFill>
                  <a:srgbClr val="0070C0"/>
                </a:solidFill>
                <a:latin typeface="Times New Roman" panose="02020603050405020304" pitchFamily="18" charset="0"/>
                <a:cs typeface="Times New Roman" panose="02020603050405020304" pitchFamily="18" charset="0"/>
              </a:rPr>
              <a:t>/ CFO </a:t>
            </a:r>
            <a:endParaRPr lang="en-US" sz="2000" b="1" cap="all" dirty="0">
              <a:solidFill>
                <a:srgbClr val="0070C0"/>
              </a:solidFill>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77365" y="64293"/>
            <a:ext cx="182923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751" y="1773237"/>
            <a:ext cx="6840732" cy="368905"/>
          </a:xfrm>
          <a:prstGeom prst="rect">
            <a:avLst/>
          </a:prstGeom>
          <a:solidFill>
            <a:srgbClr val="FF0000"/>
          </a:solidFill>
          <a:ln w="76200">
            <a:solidFill>
              <a:srgbClr val="21A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CC00"/>
                </a:solidFill>
                <a:latin typeface="Algerian" panose="04020705040A02060702" pitchFamily="82" charset="0"/>
              </a:rPr>
              <a:t>MERRY CHRISTMAS</a:t>
            </a:r>
            <a:endParaRPr lang="en-US" sz="2800" dirty="0">
              <a:solidFill>
                <a:srgbClr val="00CC00"/>
              </a:solidFill>
              <a:latin typeface="Algerian" panose="04020705040A02060702" pitchFamily="82" charset="0"/>
            </a:endParaRPr>
          </a:p>
        </p:txBody>
      </p:sp>
      <p:pic>
        <p:nvPicPr>
          <p:cNvPr id="3"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748929">
            <a:off x="5086006" y="1697686"/>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19694611">
            <a:off x="1386971" y="1696181"/>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hristmas ornaments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5556" l="0" r="50890"/>
                    </a14:imgEffect>
                  </a14:imgLayer>
                </a14:imgProps>
              </a:ext>
              <a:ext uri="{28A0092B-C50C-407E-A947-70E740481C1C}">
                <a14:useLocalDpi xmlns:a14="http://schemas.microsoft.com/office/drawing/2010/main" val="0"/>
              </a:ext>
            </a:extLst>
          </a:blip>
          <a:srcRect r="50000"/>
          <a:stretch/>
        </p:blipFill>
        <p:spPr bwMode="auto">
          <a:xfrm rot="20483408">
            <a:off x="5659123" y="1665804"/>
            <a:ext cx="364359" cy="46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41637" r="100000">
                        <a14:foregroundMark x1="54093" y1="53889" x2="82206" y2="73333"/>
                        <a14:foregroundMark x1="82562" y1="37222" x2="65836" y2="87778"/>
                        <a14:foregroundMark x1="54093" y1="70556" x2="89680" y2="65000"/>
                        <a14:foregroundMark x1="76512" y1="45000" x2="89680" y2="66667"/>
                        <a14:foregroundMark x1="84342" y1="47778" x2="83630" y2="73889"/>
                        <a14:foregroundMark x1="65836" y1="29444" x2="72954" y2="36111"/>
                      </a14:backgroundRemoval>
                    </a14:imgEffect>
                  </a14:imgLayer>
                </a14:imgProps>
              </a:ext>
              <a:ext uri="{28A0092B-C50C-407E-A947-70E740481C1C}">
                <a14:useLocalDpi xmlns:a14="http://schemas.microsoft.com/office/drawing/2010/main" val="0"/>
              </a:ext>
            </a:extLst>
          </a:blip>
          <a:srcRect l="50000"/>
          <a:stretch/>
        </p:blipFill>
        <p:spPr bwMode="auto">
          <a:xfrm rot="2731890">
            <a:off x="6274789" y="1691352"/>
            <a:ext cx="357471" cy="45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12" y="1700273"/>
            <a:ext cx="5000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53" y="1664795"/>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2449802" y="2435752"/>
            <a:ext cx="1958397" cy="400110"/>
          </a:xfrm>
          <a:prstGeom prst="rect">
            <a:avLst/>
          </a:prstGeom>
          <a:noFill/>
        </p:spPr>
        <p:txBody>
          <a:bodyPr wrap="square" rtlCol="0">
            <a:spAutoFit/>
          </a:bodyPr>
          <a:lstStyle/>
          <a:p>
            <a:r>
              <a:rPr lang="en-US" sz="2000" b="1" u="sng" dirty="0" smtClean="0">
                <a:solidFill>
                  <a:srgbClr val="000000"/>
                </a:solidFill>
                <a:latin typeface="Times New Roman" panose="02020603050405020304" pitchFamily="18" charset="0"/>
                <a:cs typeface="Times New Roman" panose="02020603050405020304" pitchFamily="18" charset="0"/>
              </a:rPr>
              <a:t>December </a:t>
            </a:r>
            <a:r>
              <a:rPr lang="en-US" sz="2000" b="1" u="sng" dirty="0">
                <a:solidFill>
                  <a:srgbClr val="000000"/>
                </a:solidFill>
                <a:latin typeface="Times New Roman" panose="02020603050405020304" pitchFamily="18" charset="0"/>
                <a:cs typeface="Times New Roman" panose="02020603050405020304" pitchFamily="18" charset="0"/>
              </a:rPr>
              <a:t>2015</a:t>
            </a:r>
          </a:p>
        </p:txBody>
      </p:sp>
      <p:sp>
        <p:nvSpPr>
          <p:cNvPr id="21" name="TextBox 20"/>
          <p:cNvSpPr txBox="1"/>
          <p:nvPr/>
        </p:nvSpPr>
        <p:spPr>
          <a:xfrm>
            <a:off x="253118" y="8077200"/>
            <a:ext cx="6381998" cy="861774"/>
          </a:xfrm>
          <a:prstGeom prst="rect">
            <a:avLst/>
          </a:prstGeom>
          <a:noFill/>
        </p:spPr>
        <p:txBody>
          <a:bodyPr wrap="square" rtlCol="0">
            <a:spAutoFit/>
          </a:bodyPr>
          <a:lstStyle/>
          <a:p>
            <a:pPr algn="ctr"/>
            <a:r>
              <a:rPr lang="en-US" sz="2000" b="1" dirty="0" smtClean="0">
                <a:solidFill>
                  <a:srgbClr val="0070C0"/>
                </a:solidFill>
                <a:latin typeface="Times New Roman" panose="02020603050405020304" pitchFamily="18" charset="0"/>
                <a:cs typeface="Times New Roman" panose="02020603050405020304" pitchFamily="18" charset="0"/>
              </a:rPr>
              <a:t>QUOTE</a:t>
            </a:r>
          </a:p>
          <a:p>
            <a:r>
              <a:rPr lang="en-US" sz="1400" dirty="0" smtClean="0">
                <a:latin typeface="Times New Roman" panose="02020603050405020304" pitchFamily="18" charset="0"/>
                <a:cs typeface="Times New Roman" panose="02020603050405020304" pitchFamily="18" charset="0"/>
              </a:rPr>
              <a:t>“Within the covers of the Bible are the answers for all the problems man faces.”</a:t>
            </a:r>
          </a:p>
          <a:p>
            <a:r>
              <a:rPr lang="en-US" sz="1400" dirty="0" smtClean="0">
                <a:latin typeface="Times New Roman" panose="02020603050405020304" pitchFamily="18" charset="0"/>
                <a:cs typeface="Times New Roman" panose="02020603050405020304" pitchFamily="18" charset="0"/>
              </a:rPr>
              <a:t> - President Ronald Reagan</a:t>
            </a:r>
            <a:endParaRPr lang="en-US" sz="1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19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 y="-1"/>
            <a:ext cx="6873956" cy="189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41" y="128587"/>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 y="1676400"/>
            <a:ext cx="68580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614" y="2142142"/>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a:t>
            </a:r>
            <a:r>
              <a:rPr lang="en-US" sz="1400" b="1" dirty="0">
                <a:solidFill>
                  <a:schemeClr val="bg1">
                    <a:lumMod val="10000"/>
                  </a:schemeClr>
                </a:solidFill>
                <a:latin typeface="Times New Roman" panose="02020603050405020304" pitchFamily="18" charset="0"/>
                <a:cs typeface="Times New Roman" panose="02020603050405020304" pitchFamily="18" charset="0"/>
              </a:rPr>
              <a:t>W</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eek by Week!</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77365" y="64293"/>
            <a:ext cx="182923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751" y="1773237"/>
            <a:ext cx="6840732" cy="368905"/>
          </a:xfrm>
          <a:prstGeom prst="rect">
            <a:avLst/>
          </a:prstGeom>
          <a:solidFill>
            <a:srgbClr val="FF0000"/>
          </a:solidFill>
          <a:ln w="76200">
            <a:solidFill>
              <a:srgbClr val="21A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CC00"/>
                </a:solidFill>
                <a:latin typeface="Algerian" panose="04020705040A02060702" pitchFamily="82" charset="0"/>
              </a:rPr>
              <a:t>MERRY CHRISTMAS</a:t>
            </a:r>
            <a:endParaRPr lang="en-US" sz="2800" dirty="0">
              <a:solidFill>
                <a:srgbClr val="00CC00"/>
              </a:solidFill>
              <a:latin typeface="Algerian" panose="04020705040A02060702" pitchFamily="82" charset="0"/>
            </a:endParaRPr>
          </a:p>
        </p:txBody>
      </p:sp>
      <p:pic>
        <p:nvPicPr>
          <p:cNvPr id="3"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748929">
            <a:off x="5086006" y="1697686"/>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19694611">
            <a:off x="1386971" y="1696181"/>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hristmas ornaments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5556" l="0" r="50890"/>
                    </a14:imgEffect>
                  </a14:imgLayer>
                </a14:imgProps>
              </a:ext>
              <a:ext uri="{28A0092B-C50C-407E-A947-70E740481C1C}">
                <a14:useLocalDpi xmlns:a14="http://schemas.microsoft.com/office/drawing/2010/main" val="0"/>
              </a:ext>
            </a:extLst>
          </a:blip>
          <a:srcRect r="50000"/>
          <a:stretch/>
        </p:blipFill>
        <p:spPr bwMode="auto">
          <a:xfrm rot="20483408">
            <a:off x="5659123" y="1665804"/>
            <a:ext cx="364359" cy="46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41637" r="100000">
                        <a14:foregroundMark x1="54093" y1="53889" x2="82206" y2="73333"/>
                        <a14:foregroundMark x1="82562" y1="37222" x2="65836" y2="87778"/>
                        <a14:foregroundMark x1="54093" y1="70556" x2="89680" y2="65000"/>
                        <a14:foregroundMark x1="76512" y1="45000" x2="89680" y2="66667"/>
                        <a14:foregroundMark x1="84342" y1="47778" x2="83630" y2="73889"/>
                        <a14:foregroundMark x1="65836" y1="29444" x2="72954" y2="36111"/>
                      </a14:backgroundRemoval>
                    </a14:imgEffect>
                  </a14:imgLayer>
                </a14:imgProps>
              </a:ext>
              <a:ext uri="{28A0092B-C50C-407E-A947-70E740481C1C}">
                <a14:useLocalDpi xmlns:a14="http://schemas.microsoft.com/office/drawing/2010/main" val="0"/>
              </a:ext>
            </a:extLst>
          </a:blip>
          <a:srcRect l="50000"/>
          <a:stretch/>
        </p:blipFill>
        <p:spPr bwMode="auto">
          <a:xfrm rot="2731890">
            <a:off x="6274789" y="1691352"/>
            <a:ext cx="357471" cy="45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12" y="1700273"/>
            <a:ext cx="5000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53" y="1664795"/>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657600" y="2909130"/>
            <a:ext cx="2895600" cy="3170099"/>
          </a:xfrm>
          <a:prstGeom prst="rect">
            <a:avLst/>
          </a:prstGeom>
          <a:noFill/>
        </p:spPr>
        <p:txBody>
          <a:bodyPr wrap="square" rtlCol="0">
            <a:spAutoFit/>
          </a:bodyPr>
          <a:lstStyle/>
          <a:p>
            <a:r>
              <a:rPr lang="en-US" b="1" cap="all" dirty="0">
                <a:solidFill>
                  <a:srgbClr val="0070C0"/>
                </a:solidFill>
                <a:latin typeface="Times New Roman" panose="02020603050405020304" pitchFamily="18" charset="0"/>
                <a:cs typeface="Times New Roman" panose="02020603050405020304" pitchFamily="18" charset="0"/>
              </a:rPr>
              <a:t>Current Events</a:t>
            </a:r>
          </a:p>
          <a:p>
            <a:pPr marL="285750" indent="-285750">
              <a:buFont typeface="Arial" panose="020B0604020202020204" pitchFamily="34" charset="0"/>
              <a:buChar char="•"/>
            </a:pPr>
            <a:endParaRPr lang="en-US" sz="1400" b="1" dirty="0" smtClean="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smtClean="0">
                <a:solidFill>
                  <a:srgbClr val="000000"/>
                </a:solidFill>
                <a:latin typeface="Times New Roman" panose="02020603050405020304" pitchFamily="18" charset="0"/>
                <a:cs typeface="Times New Roman" panose="02020603050405020304" pitchFamily="18" charset="0"/>
              </a:rPr>
              <a:t>December 7- </a:t>
            </a:r>
            <a:r>
              <a:rPr lang="en-US" sz="1400" dirty="0">
                <a:solidFill>
                  <a:srgbClr val="000000"/>
                </a:solidFill>
                <a:latin typeface="Times New Roman" panose="02020603050405020304" pitchFamily="18" charset="0"/>
                <a:cs typeface="Times New Roman" panose="02020603050405020304" pitchFamily="18" charset="0"/>
              </a:rPr>
              <a:t>Pearl </a:t>
            </a:r>
            <a:r>
              <a:rPr lang="en-US" sz="1400" dirty="0" smtClean="0">
                <a:solidFill>
                  <a:srgbClr val="000000"/>
                </a:solidFill>
                <a:latin typeface="Times New Roman" panose="02020603050405020304" pitchFamily="18" charset="0"/>
                <a:cs typeface="Times New Roman" panose="02020603050405020304" pitchFamily="18" charset="0"/>
              </a:rPr>
              <a:t>Harbor 74</a:t>
            </a:r>
            <a:r>
              <a:rPr lang="en-US" sz="1400" baseline="30000" dirty="0" smtClean="0">
                <a:solidFill>
                  <a:srgbClr val="000000"/>
                </a:solidFill>
                <a:latin typeface="Times New Roman" panose="02020603050405020304" pitchFamily="18" charset="0"/>
                <a:cs typeface="Times New Roman" panose="02020603050405020304" pitchFamily="18" charset="0"/>
              </a:rPr>
              <a:t>th</a:t>
            </a:r>
            <a:r>
              <a:rPr lang="en-US" sz="1400" dirty="0" smtClean="0">
                <a:solidFill>
                  <a:srgbClr val="000000"/>
                </a:solidFill>
                <a:latin typeface="Times New Roman" panose="02020603050405020304" pitchFamily="18" charset="0"/>
                <a:cs typeface="Times New Roman" panose="02020603050405020304" pitchFamily="18" charset="0"/>
              </a:rPr>
              <a:t>  Anniversary (Monday)</a:t>
            </a:r>
          </a:p>
          <a:p>
            <a:pPr marL="285750" indent="-285750">
              <a:buFont typeface="Arial" panose="020B0604020202020204" pitchFamily="34" charset="0"/>
              <a:buChar char="•"/>
            </a:pPr>
            <a:r>
              <a:rPr lang="en-US" sz="1400" b="1" dirty="0">
                <a:solidFill>
                  <a:srgbClr val="000000"/>
                </a:solidFill>
                <a:latin typeface="Times New Roman" panose="02020603050405020304" pitchFamily="18" charset="0"/>
                <a:cs typeface="Times New Roman" panose="02020603050405020304" pitchFamily="18" charset="0"/>
              </a:rPr>
              <a:t>December </a:t>
            </a:r>
            <a:r>
              <a:rPr lang="en-US" sz="1400" b="1" dirty="0" smtClean="0">
                <a:solidFill>
                  <a:srgbClr val="000000"/>
                </a:solidFill>
                <a:latin typeface="Times New Roman" panose="02020603050405020304" pitchFamily="18" charset="0"/>
                <a:cs typeface="Times New Roman" panose="02020603050405020304" pitchFamily="18" charset="0"/>
              </a:rPr>
              <a:t>22 – </a:t>
            </a:r>
            <a:r>
              <a:rPr lang="en-US" sz="1400" dirty="0" smtClean="0">
                <a:solidFill>
                  <a:srgbClr val="000000"/>
                </a:solidFill>
                <a:latin typeface="Times New Roman" panose="02020603050405020304" pitchFamily="18" charset="0"/>
                <a:cs typeface="Times New Roman" panose="02020603050405020304" pitchFamily="18" charset="0"/>
              </a:rPr>
              <a:t>Business Plan </a:t>
            </a:r>
            <a:r>
              <a:rPr lang="en-US" sz="1400" dirty="0">
                <a:solidFill>
                  <a:srgbClr val="000000"/>
                </a:solidFill>
                <a:latin typeface="Times New Roman" panose="02020603050405020304" pitchFamily="18" charset="0"/>
                <a:cs typeface="Times New Roman" panose="02020603050405020304" pitchFamily="18" charset="0"/>
              </a:rPr>
              <a:t>competition </a:t>
            </a:r>
            <a:r>
              <a:rPr lang="en-US" sz="1400" dirty="0" smtClean="0">
                <a:solidFill>
                  <a:srgbClr val="000000"/>
                </a:solidFill>
                <a:latin typeface="Times New Roman" panose="02020603050405020304" pitchFamily="18" charset="0"/>
                <a:cs typeface="Times New Roman" panose="02020603050405020304" pitchFamily="18" charset="0"/>
              </a:rPr>
              <a:t>(Tuesday)</a:t>
            </a:r>
          </a:p>
          <a:p>
            <a:pPr marL="285750" indent="-285750">
              <a:buFont typeface="Arial" panose="020B0604020202020204" pitchFamily="34" charset="0"/>
              <a:buChar char="•"/>
            </a:pPr>
            <a:r>
              <a:rPr lang="en-US" sz="1400" b="1" dirty="0" smtClean="0">
                <a:solidFill>
                  <a:srgbClr val="000000"/>
                </a:solidFill>
                <a:latin typeface="Times New Roman" panose="02020603050405020304" pitchFamily="18" charset="0"/>
                <a:cs typeface="Times New Roman" panose="02020603050405020304" pitchFamily="18" charset="0"/>
              </a:rPr>
              <a:t>December 24 - </a:t>
            </a:r>
            <a:r>
              <a:rPr lang="en-US" sz="1400" dirty="0" smtClean="0">
                <a:solidFill>
                  <a:srgbClr val="000000"/>
                </a:solidFill>
                <a:latin typeface="Times New Roman" panose="02020603050405020304" pitchFamily="18" charset="0"/>
                <a:cs typeface="Times New Roman" panose="02020603050405020304" pitchFamily="18" charset="0"/>
              </a:rPr>
              <a:t>Christmas Eve (Thursday)</a:t>
            </a:r>
          </a:p>
          <a:p>
            <a:pPr marL="285750" indent="-285750">
              <a:buFont typeface="Arial" panose="020B0604020202020204" pitchFamily="34" charset="0"/>
              <a:buChar char="•"/>
            </a:pPr>
            <a:r>
              <a:rPr lang="en-US" sz="1400" b="1" dirty="0" smtClean="0">
                <a:solidFill>
                  <a:srgbClr val="000000"/>
                </a:solidFill>
                <a:latin typeface="Times New Roman" panose="02020603050405020304" pitchFamily="18" charset="0"/>
                <a:cs typeface="Times New Roman" panose="02020603050405020304" pitchFamily="18" charset="0"/>
              </a:rPr>
              <a:t>December 25 – </a:t>
            </a:r>
            <a:r>
              <a:rPr lang="en-US" sz="1400" dirty="0" smtClean="0">
                <a:solidFill>
                  <a:srgbClr val="000000"/>
                </a:solidFill>
                <a:latin typeface="Times New Roman" panose="02020603050405020304" pitchFamily="18" charset="0"/>
                <a:cs typeface="Times New Roman" panose="02020603050405020304" pitchFamily="18" charset="0"/>
              </a:rPr>
              <a:t>Christmas Day (Friday)</a:t>
            </a:r>
          </a:p>
          <a:p>
            <a:pPr marL="285750" indent="-285750">
              <a:buFont typeface="Arial" panose="020B0604020202020204" pitchFamily="34" charset="0"/>
              <a:buChar char="•"/>
            </a:pPr>
            <a:r>
              <a:rPr lang="en-US" sz="1400" b="1" dirty="0" smtClean="0">
                <a:solidFill>
                  <a:srgbClr val="000000"/>
                </a:solidFill>
                <a:latin typeface="Times New Roman" panose="02020603050405020304" pitchFamily="18" charset="0"/>
                <a:cs typeface="Times New Roman" panose="02020603050405020304" pitchFamily="18" charset="0"/>
              </a:rPr>
              <a:t>December 31 – </a:t>
            </a:r>
            <a:r>
              <a:rPr lang="en-US" sz="1400" dirty="0" smtClean="0">
                <a:solidFill>
                  <a:srgbClr val="000000"/>
                </a:solidFill>
                <a:latin typeface="Times New Roman" panose="02020603050405020304" pitchFamily="18" charset="0"/>
                <a:cs typeface="Times New Roman" panose="02020603050405020304" pitchFamily="18" charset="0"/>
              </a:rPr>
              <a:t>News Years Eve </a:t>
            </a:r>
            <a:r>
              <a:rPr lang="en-US" sz="1400" dirty="0">
                <a:solidFill>
                  <a:srgbClr val="000000"/>
                </a:solidFill>
                <a:latin typeface="Times New Roman" panose="02020603050405020304" pitchFamily="18" charset="0"/>
                <a:cs typeface="Times New Roman" panose="02020603050405020304" pitchFamily="18" charset="0"/>
              </a:rPr>
              <a:t>(Thursday</a:t>
            </a:r>
            <a:r>
              <a:rPr lang="en-US" sz="1400" dirty="0" smtClean="0">
                <a:solidFill>
                  <a:srgbClr val="000000"/>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December 13 </a:t>
            </a:r>
            <a:r>
              <a:rPr lang="en-US" sz="1400" b="1"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National Guard Since 1636</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650039" y="6129584"/>
            <a:ext cx="2438400" cy="1477328"/>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HAPPY birthday!</a:t>
            </a:r>
            <a:endParaRPr lang="en-US" b="1" cap="all" dirty="0">
              <a:solidFill>
                <a:srgbClr val="0070C0"/>
              </a:solidFill>
              <a:latin typeface="Times New Roman" panose="02020603050405020304" pitchFamily="18" charset="0"/>
              <a:cs typeface="Times New Roman" panose="02020603050405020304" pitchFamily="18" charset="0"/>
            </a:endParaRPr>
          </a:p>
          <a:p>
            <a:endParaRPr lang="en-US" sz="1200" b="1" dirty="0" smtClean="0">
              <a:solidFill>
                <a:srgbClr val="000000"/>
              </a:solidFill>
              <a:latin typeface="Times New Roman" panose="02020603050405020304" pitchFamily="18" charset="0"/>
              <a:cs typeface="Times New Roman" panose="02020603050405020304" pitchFamily="18" charset="0"/>
            </a:endParaRPr>
          </a:p>
          <a:p>
            <a:r>
              <a:rPr lang="en-US" sz="1600" b="1" dirty="0" smtClean="0">
                <a:solidFill>
                  <a:srgbClr val="000000"/>
                </a:solidFill>
                <a:latin typeface="Times New Roman" panose="02020603050405020304" pitchFamily="18" charset="0"/>
                <a:cs typeface="Times New Roman" panose="02020603050405020304" pitchFamily="18" charset="0"/>
              </a:rPr>
              <a:t>December</a:t>
            </a:r>
          </a:p>
          <a:p>
            <a:r>
              <a:rPr lang="en-US" sz="1400" dirty="0" smtClean="0">
                <a:solidFill>
                  <a:srgbClr val="000000"/>
                </a:solidFill>
                <a:latin typeface="Times New Roman" panose="02020603050405020304" pitchFamily="18" charset="0"/>
                <a:cs typeface="Times New Roman" panose="02020603050405020304" pitchFamily="18" charset="0"/>
              </a:rPr>
              <a:t>Gabriel E. Miller: December 4</a:t>
            </a:r>
          </a:p>
          <a:p>
            <a:r>
              <a:rPr lang="en-US" sz="1400" dirty="0" smtClean="0">
                <a:solidFill>
                  <a:srgbClr val="000000"/>
                </a:solidFill>
                <a:latin typeface="Times New Roman" panose="02020603050405020304" pitchFamily="18" charset="0"/>
                <a:cs typeface="Times New Roman" panose="02020603050405020304" pitchFamily="18" charset="0"/>
              </a:rPr>
              <a:t>Rafael Lagos: December 7</a:t>
            </a:r>
          </a:p>
          <a:p>
            <a:r>
              <a:rPr lang="en-US" sz="1400" dirty="0" smtClean="0">
                <a:solidFill>
                  <a:srgbClr val="000000"/>
                </a:solidFill>
                <a:latin typeface="Times New Roman" panose="02020603050405020304" pitchFamily="18" charset="0"/>
                <a:cs typeface="Times New Roman" panose="02020603050405020304" pitchFamily="18" charset="0"/>
              </a:rPr>
              <a:t>Purnata Anwar: December 31</a:t>
            </a:r>
            <a:endParaRPr lang="en-US" sz="1400" dirty="0">
              <a:solidFill>
                <a:srgbClr val="00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55320" y="2896930"/>
            <a:ext cx="2819400" cy="1508105"/>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Department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Congratulations Administration</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you are the Department of the Month! </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62355" y="4355680"/>
            <a:ext cx="2971800" cy="1723549"/>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Employee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smtClean="0">
                <a:solidFill>
                  <a:srgbClr val="D8D8D8">
                    <a:lumMod val="10000"/>
                  </a:srgbClr>
                </a:solidFill>
                <a:latin typeface="Times New Roman" panose="02020603050405020304" pitchFamily="18" charset="0"/>
                <a:cs typeface="Times New Roman" panose="02020603050405020304" pitchFamily="18" charset="0"/>
              </a:rPr>
              <a:t>Congratulations </a:t>
            </a:r>
            <a:r>
              <a:rPr lang="en-US" sz="1400" dirty="0" err="1" smtClean="0">
                <a:solidFill>
                  <a:srgbClr val="D8D8D8">
                    <a:lumMod val="10000"/>
                  </a:srgbClr>
                </a:solidFill>
                <a:latin typeface="Times New Roman" panose="02020603050405020304" pitchFamily="18" charset="0"/>
                <a:cs typeface="Times New Roman" panose="02020603050405020304" pitchFamily="18" charset="0"/>
              </a:rPr>
              <a:t>Saite</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 </a:t>
            </a:r>
            <a:r>
              <a:rPr lang="en-US" sz="1400" dirty="0">
                <a:solidFill>
                  <a:srgbClr val="D8D8D8">
                    <a:lumMod val="10000"/>
                  </a:srgbClr>
                </a:solidFill>
                <a:latin typeface="Times New Roman" panose="02020603050405020304" pitchFamily="18" charset="0"/>
                <a:cs typeface="Times New Roman" panose="02020603050405020304" pitchFamily="18" charset="0"/>
              </a:rPr>
              <a:t>Chen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you </a:t>
            </a:r>
            <a:r>
              <a:rPr lang="en-US" sz="1400" dirty="0">
                <a:solidFill>
                  <a:srgbClr val="D8D8D8">
                    <a:lumMod val="10000"/>
                  </a:srgbClr>
                </a:solidFill>
                <a:latin typeface="Times New Roman" panose="02020603050405020304" pitchFamily="18" charset="0"/>
                <a:cs typeface="Times New Roman" panose="02020603050405020304" pitchFamily="18" charset="0"/>
              </a:rPr>
              <a:t>are the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employee </a:t>
            </a:r>
            <a:r>
              <a:rPr lang="en-US" sz="1400" dirty="0">
                <a:solidFill>
                  <a:srgbClr val="D8D8D8">
                    <a:lumMod val="10000"/>
                  </a:srgbClr>
                </a:solidFill>
                <a:latin typeface="Times New Roman" panose="02020603050405020304" pitchFamily="18" charset="0"/>
                <a:cs typeface="Times New Roman" panose="02020603050405020304" pitchFamily="18" charset="0"/>
              </a:rPr>
              <a:t>of the month</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 We have to recognize the man who pays us, at least once a year.</a:t>
            </a:r>
            <a:endParaRPr lang="en-US" sz="1400" dirty="0">
              <a:solidFill>
                <a:srgbClr val="D8D8D8">
                  <a:lumMod val="10000"/>
                </a:srgbClr>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262355" y="6129584"/>
            <a:ext cx="2302033" cy="2369880"/>
          </a:xfrm>
          <a:prstGeom prst="rect">
            <a:avLst/>
          </a:prstGeom>
          <a:noFill/>
        </p:spPr>
        <p:txBody>
          <a:bodyPr wrap="square" rtlCol="0">
            <a:spAutoFit/>
          </a:bodyPr>
          <a:lstStyle/>
          <a:p>
            <a:r>
              <a:rPr lang="en-US" b="1" cap="all" dirty="0" smtClean="0">
                <a:solidFill>
                  <a:srgbClr val="0070C0"/>
                </a:solidFill>
                <a:uFill>
                  <a:solidFill>
                    <a:srgbClr val="0070C0"/>
                  </a:solidFill>
                </a:uFill>
                <a:latin typeface="Times New Roman" panose="02020603050405020304" pitchFamily="18" charset="0"/>
                <a:cs typeface="Times New Roman" panose="02020603050405020304" pitchFamily="18" charset="0"/>
              </a:rPr>
              <a:t>New product Arrivals</a:t>
            </a:r>
          </a:p>
          <a:p>
            <a:endParaRPr lang="en-US" sz="1400" b="1" cap="all" dirty="0" smtClean="0">
              <a:uFill>
                <a:solidFill>
                  <a:srgbClr val="0070C0"/>
                </a:solidFill>
              </a:uFill>
              <a:latin typeface="Times New Roman" panose="02020603050405020304" pitchFamily="18" charset="0"/>
              <a:cs typeface="Times New Roman" panose="02020603050405020304" pitchFamily="18" charset="0"/>
            </a:endParaRPr>
          </a:p>
          <a:p>
            <a:r>
              <a:rPr lang="en-US" sz="1400" b="1" cap="all" dirty="0" smtClean="0">
                <a:uFill>
                  <a:solidFill>
                    <a:srgbClr val="0070C0"/>
                  </a:solidFill>
                </a:uFill>
                <a:latin typeface="Times New Roman" panose="02020603050405020304" pitchFamily="18" charset="0"/>
                <a:cs typeface="Times New Roman" panose="02020603050405020304" pitchFamily="18" charset="0"/>
              </a:rPr>
              <a:t>Categories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Tops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Dresses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Suits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Bottoms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Shoes</a:t>
            </a:r>
          </a:p>
          <a:p>
            <a:pPr marL="285750" indent="-285750">
              <a:buFont typeface="Arial" panose="020B0604020202020204" pitchFamily="34" charset="0"/>
              <a:buChar char="•"/>
            </a:pPr>
            <a:r>
              <a:rPr lang="en-US" sz="1400" dirty="0" smtClean="0">
                <a:uFill>
                  <a:solidFill>
                    <a:srgbClr val="0070C0"/>
                  </a:solidFill>
                </a:uFill>
                <a:latin typeface="Times New Roman" panose="02020603050405020304" pitchFamily="18" charset="0"/>
                <a:cs typeface="Times New Roman" panose="02020603050405020304" pitchFamily="18" charset="0"/>
              </a:rPr>
              <a:t>Accessories </a:t>
            </a:r>
            <a:endParaRPr lang="en-US" sz="1400" dirty="0">
              <a:uFill>
                <a:solidFill>
                  <a:srgbClr val="0070C0"/>
                </a:solidFill>
              </a:uFill>
              <a:latin typeface="Times New Roman" panose="02020603050405020304" pitchFamily="18" charset="0"/>
              <a:cs typeface="Times New Roman" panose="02020603050405020304" pitchFamily="18" charset="0"/>
            </a:endParaRPr>
          </a:p>
        </p:txBody>
      </p:sp>
      <p:sp>
        <p:nvSpPr>
          <p:cNvPr id="25" name="TextBox 24"/>
          <p:cNvSpPr txBox="1"/>
          <p:nvPr/>
        </p:nvSpPr>
        <p:spPr>
          <a:xfrm>
            <a:off x="2449802" y="2435752"/>
            <a:ext cx="1958397" cy="400110"/>
          </a:xfrm>
          <a:prstGeom prst="rect">
            <a:avLst/>
          </a:prstGeom>
          <a:noFill/>
        </p:spPr>
        <p:txBody>
          <a:bodyPr wrap="square" rtlCol="0">
            <a:spAutoFit/>
          </a:bodyPr>
          <a:lstStyle/>
          <a:p>
            <a:r>
              <a:rPr lang="en-US" sz="2000" b="1" u="sng" dirty="0" smtClean="0">
                <a:solidFill>
                  <a:srgbClr val="000000"/>
                </a:solidFill>
                <a:latin typeface="Times New Roman" panose="02020603050405020304" pitchFamily="18" charset="0"/>
                <a:cs typeface="Times New Roman" panose="02020603050405020304" pitchFamily="18" charset="0"/>
              </a:rPr>
              <a:t>December </a:t>
            </a:r>
            <a:r>
              <a:rPr lang="en-US" sz="2000" b="1" u="sng" dirty="0">
                <a:solidFill>
                  <a:srgbClr val="000000"/>
                </a:solidFill>
                <a:latin typeface="Times New Roman" panose="02020603050405020304" pitchFamily="18" charset="0"/>
                <a:cs typeface="Times New Roman" panose="02020603050405020304" pitchFamily="18" charset="0"/>
              </a:rPr>
              <a:t>2015</a:t>
            </a:r>
          </a:p>
        </p:txBody>
      </p:sp>
    </p:spTree>
    <p:extLst>
      <p:ext uri="{BB962C8B-B14F-4D97-AF65-F5344CB8AC3E}">
        <p14:creationId xmlns:p14="http://schemas.microsoft.com/office/powerpoint/2010/main" val="760865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 y="-1"/>
            <a:ext cx="6873956" cy="189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41" y="128587"/>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 y="1676400"/>
            <a:ext cx="68580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614" y="2142142"/>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a:t>
            </a:r>
            <a:r>
              <a:rPr lang="en-US" sz="1400" b="1" dirty="0">
                <a:solidFill>
                  <a:schemeClr val="bg1">
                    <a:lumMod val="10000"/>
                  </a:schemeClr>
                </a:solidFill>
                <a:latin typeface="Times New Roman" panose="02020603050405020304" pitchFamily="18" charset="0"/>
                <a:cs typeface="Times New Roman" panose="02020603050405020304" pitchFamily="18" charset="0"/>
              </a:rPr>
              <a:t>W</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eek by Week!</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77365" y="64293"/>
            <a:ext cx="182923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751" y="1773237"/>
            <a:ext cx="6840732" cy="368905"/>
          </a:xfrm>
          <a:prstGeom prst="rect">
            <a:avLst/>
          </a:prstGeom>
          <a:solidFill>
            <a:srgbClr val="FF0000"/>
          </a:solidFill>
          <a:ln w="76200">
            <a:solidFill>
              <a:srgbClr val="21A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CC00"/>
                </a:solidFill>
                <a:latin typeface="Algerian" panose="04020705040A02060702" pitchFamily="82" charset="0"/>
              </a:rPr>
              <a:t>MERRY CHRISTMAS</a:t>
            </a:r>
            <a:endParaRPr lang="en-US" sz="2800" dirty="0">
              <a:solidFill>
                <a:srgbClr val="00CC00"/>
              </a:solidFill>
              <a:latin typeface="Algerian" panose="04020705040A02060702" pitchFamily="82" charset="0"/>
            </a:endParaRPr>
          </a:p>
        </p:txBody>
      </p:sp>
      <p:pic>
        <p:nvPicPr>
          <p:cNvPr id="3"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748929">
            <a:off x="5086006" y="1697686"/>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19694611">
            <a:off x="1386971" y="1696181"/>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hristmas ornaments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5556" l="0" r="50890"/>
                    </a14:imgEffect>
                  </a14:imgLayer>
                </a14:imgProps>
              </a:ext>
              <a:ext uri="{28A0092B-C50C-407E-A947-70E740481C1C}">
                <a14:useLocalDpi xmlns:a14="http://schemas.microsoft.com/office/drawing/2010/main" val="0"/>
              </a:ext>
            </a:extLst>
          </a:blip>
          <a:srcRect r="50000"/>
          <a:stretch/>
        </p:blipFill>
        <p:spPr bwMode="auto">
          <a:xfrm rot="20483408">
            <a:off x="5659123" y="1665804"/>
            <a:ext cx="364359" cy="46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41637" r="100000">
                        <a14:foregroundMark x1="54093" y1="53889" x2="82206" y2="73333"/>
                        <a14:foregroundMark x1="82562" y1="37222" x2="65836" y2="87778"/>
                        <a14:foregroundMark x1="54093" y1="70556" x2="89680" y2="65000"/>
                        <a14:foregroundMark x1="76512" y1="45000" x2="89680" y2="66667"/>
                        <a14:foregroundMark x1="84342" y1="47778" x2="83630" y2="73889"/>
                        <a14:foregroundMark x1="65836" y1="29444" x2="72954" y2="36111"/>
                      </a14:backgroundRemoval>
                    </a14:imgEffect>
                  </a14:imgLayer>
                </a14:imgProps>
              </a:ext>
              <a:ext uri="{28A0092B-C50C-407E-A947-70E740481C1C}">
                <a14:useLocalDpi xmlns:a14="http://schemas.microsoft.com/office/drawing/2010/main" val="0"/>
              </a:ext>
            </a:extLst>
          </a:blip>
          <a:srcRect l="50000"/>
          <a:stretch/>
        </p:blipFill>
        <p:spPr bwMode="auto">
          <a:xfrm rot="2731890">
            <a:off x="6274789" y="1691352"/>
            <a:ext cx="357471" cy="45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12" y="1700273"/>
            <a:ext cx="5000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53" y="1664795"/>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6803" y="2798857"/>
            <a:ext cx="6337357" cy="6401753"/>
          </a:xfrm>
          <a:prstGeom prst="rect">
            <a:avLst/>
          </a:prstGeom>
          <a:noFill/>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Funny Christmas </a:t>
            </a:r>
            <a:r>
              <a:rPr lang="en-US" sz="2000" b="1" dirty="0" smtClean="0">
                <a:solidFill>
                  <a:srgbClr val="0070C0"/>
                </a:solidFill>
                <a:latin typeface="Times New Roman" panose="02020603050405020304" pitchFamily="18" charset="0"/>
                <a:cs typeface="Times New Roman" panose="02020603050405020304" pitchFamily="18" charset="0"/>
              </a:rPr>
              <a:t>Jokes</a:t>
            </a:r>
          </a:p>
          <a:p>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Q</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What do you call an elf who sings? </a:t>
            </a:r>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A</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A </a:t>
            </a:r>
            <a:r>
              <a:rPr lang="en-US" sz="1400" dirty="0">
                <a:solidFill>
                  <a:srgbClr val="000000"/>
                </a:solidFill>
                <a:latin typeface="Times New Roman" panose="02020603050405020304" pitchFamily="18" charset="0"/>
                <a:cs typeface="Times New Roman" panose="02020603050405020304" pitchFamily="18" charset="0"/>
              </a:rPr>
              <a:t>wrapper</a:t>
            </a:r>
            <a:r>
              <a:rPr lang="en-US" sz="1400" dirty="0" smtClean="0">
                <a:solidFill>
                  <a:srgbClr val="000000"/>
                </a:solidFill>
                <a:latin typeface="Times New Roman" panose="02020603050405020304" pitchFamily="18" charset="0"/>
                <a:cs typeface="Times New Roman" panose="02020603050405020304" pitchFamily="18" charset="0"/>
              </a:rPr>
              <a:t>!</a:t>
            </a:r>
          </a:p>
          <a:p>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Q</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Why is Christmas just like your job? </a:t>
            </a:r>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A</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You do all the work and the fat guy with the suit gets all the credit. </a:t>
            </a:r>
            <a:endParaRPr lang="en-US" sz="1400" dirty="0" smtClean="0">
              <a:solidFill>
                <a:srgbClr val="000000"/>
              </a:solidFill>
              <a:latin typeface="Times New Roman" panose="02020603050405020304" pitchFamily="18" charset="0"/>
              <a:cs typeface="Times New Roman" panose="02020603050405020304" pitchFamily="18" charset="0"/>
            </a:endParaRPr>
          </a:p>
          <a:p>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Q</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cs typeface="Times New Roman" panose="02020603050405020304" pitchFamily="18" charset="0"/>
              </a:rPr>
              <a:t>What's </a:t>
            </a:r>
            <a:r>
              <a:rPr lang="en-US" sz="1400" dirty="0">
                <a:solidFill>
                  <a:srgbClr val="000000"/>
                </a:solidFill>
                <a:latin typeface="Times New Roman" panose="02020603050405020304" pitchFamily="18" charset="0"/>
                <a:cs typeface="Times New Roman" panose="02020603050405020304" pitchFamily="18" charset="0"/>
              </a:rPr>
              <a:t>the difference between the Christmas alphabet and the ordinary alphabet? </a:t>
            </a:r>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A</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The Christmas alphabet has Noel</a:t>
            </a:r>
            <a:r>
              <a:rPr lang="en-US" sz="1400" dirty="0" smtClean="0">
                <a:solidFill>
                  <a:srgbClr val="000000"/>
                </a:solidFill>
                <a:latin typeface="Times New Roman" panose="02020603050405020304" pitchFamily="18" charset="0"/>
                <a:cs typeface="Times New Roman" panose="02020603050405020304" pitchFamily="18" charset="0"/>
              </a:rPr>
              <a:t>.</a:t>
            </a:r>
          </a:p>
          <a:p>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Q</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What do you call people who are afraid of Santa Claus? </a:t>
            </a:r>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smtClean="0">
                <a:solidFill>
                  <a:srgbClr val="000000"/>
                </a:solidFill>
                <a:latin typeface="Times New Roman" panose="02020603050405020304" pitchFamily="18" charset="0"/>
                <a:cs typeface="Times New Roman" panose="02020603050405020304" pitchFamily="18" charset="0"/>
              </a:rPr>
              <a:t>A</a:t>
            </a:r>
            <a:r>
              <a:rPr lang="en-US" sz="1400" b="1" dirty="0">
                <a:solidFill>
                  <a:srgbClr val="000000"/>
                </a:solidFill>
                <a:latin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cs typeface="Times New Roman" panose="02020603050405020304" pitchFamily="18" charset="0"/>
              </a:rPr>
              <a:t>Claustrophobic. </a:t>
            </a:r>
            <a:endParaRPr lang="en-US" sz="1400" dirty="0" smtClean="0">
              <a:solidFill>
                <a:srgbClr val="000000"/>
              </a:solidFill>
              <a:latin typeface="Times New Roman" panose="02020603050405020304" pitchFamily="18" charset="0"/>
              <a:cs typeface="Times New Roman" panose="02020603050405020304" pitchFamily="18" charset="0"/>
            </a:endParaRPr>
          </a:p>
          <a:p>
            <a:endParaRPr lang="en-US" sz="1400" dirty="0" smtClean="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Q: </a:t>
            </a:r>
            <a:r>
              <a:rPr lang="en-US" sz="1400" dirty="0">
                <a:solidFill>
                  <a:srgbClr val="000000"/>
                </a:solidFill>
                <a:latin typeface="Times New Roman" panose="02020603050405020304" pitchFamily="18" charset="0"/>
                <a:cs typeface="Times New Roman" panose="02020603050405020304" pitchFamily="18" charset="0"/>
              </a:rPr>
              <a:t>Why was Santa's little helper depressed? </a:t>
            </a:r>
          </a:p>
          <a:p>
            <a:r>
              <a:rPr lang="en-US" sz="1400" b="1" dirty="0">
                <a:solidFill>
                  <a:srgbClr val="000000"/>
                </a:solidFill>
                <a:latin typeface="Times New Roman" panose="02020603050405020304" pitchFamily="18" charset="0"/>
                <a:cs typeface="Times New Roman" panose="02020603050405020304" pitchFamily="18" charset="0"/>
              </a:rPr>
              <a:t>A: </a:t>
            </a:r>
            <a:r>
              <a:rPr lang="en-US" sz="1400" dirty="0">
                <a:solidFill>
                  <a:srgbClr val="000000"/>
                </a:solidFill>
                <a:latin typeface="Times New Roman" panose="02020603050405020304" pitchFamily="18" charset="0"/>
                <a:cs typeface="Times New Roman" panose="02020603050405020304" pitchFamily="18" charset="0"/>
              </a:rPr>
              <a:t>Because he had low elf esteem. </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Q: </a:t>
            </a:r>
            <a:r>
              <a:rPr lang="en-US" sz="1400" dirty="0">
                <a:solidFill>
                  <a:srgbClr val="000000"/>
                </a:solidFill>
                <a:latin typeface="Times New Roman" panose="02020603050405020304" pitchFamily="18" charset="0"/>
                <a:cs typeface="Times New Roman" panose="02020603050405020304" pitchFamily="18" charset="0"/>
              </a:rPr>
              <a:t>What nationality is Santa Claus? </a:t>
            </a:r>
          </a:p>
          <a:p>
            <a:r>
              <a:rPr lang="en-US" sz="1400" b="1" dirty="0">
                <a:solidFill>
                  <a:srgbClr val="000000"/>
                </a:solidFill>
                <a:latin typeface="Times New Roman" panose="02020603050405020304" pitchFamily="18" charset="0"/>
                <a:cs typeface="Times New Roman" panose="02020603050405020304" pitchFamily="18" charset="0"/>
              </a:rPr>
              <a:t>A: </a:t>
            </a:r>
            <a:r>
              <a:rPr lang="en-US" sz="1400" dirty="0">
                <a:solidFill>
                  <a:srgbClr val="000000"/>
                </a:solidFill>
                <a:latin typeface="Times New Roman" panose="02020603050405020304" pitchFamily="18" charset="0"/>
                <a:cs typeface="Times New Roman" panose="02020603050405020304" pitchFamily="18" charset="0"/>
              </a:rPr>
              <a:t>North Polish. </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Q: </a:t>
            </a:r>
            <a:r>
              <a:rPr lang="en-US" sz="1400" dirty="0">
                <a:solidFill>
                  <a:srgbClr val="000000"/>
                </a:solidFill>
                <a:latin typeface="Times New Roman" panose="02020603050405020304" pitchFamily="18" charset="0"/>
                <a:cs typeface="Times New Roman" panose="02020603050405020304" pitchFamily="18" charset="0"/>
              </a:rPr>
              <a:t>What do you call a kid who doesn't believe in Santa? </a:t>
            </a:r>
          </a:p>
          <a:p>
            <a:r>
              <a:rPr lang="en-US" sz="1400" b="1" dirty="0">
                <a:solidFill>
                  <a:srgbClr val="000000"/>
                </a:solidFill>
                <a:latin typeface="Times New Roman" panose="02020603050405020304" pitchFamily="18" charset="0"/>
                <a:cs typeface="Times New Roman" panose="02020603050405020304" pitchFamily="18" charset="0"/>
              </a:rPr>
              <a:t>A: </a:t>
            </a:r>
            <a:r>
              <a:rPr lang="en-US" sz="1400" dirty="0">
                <a:solidFill>
                  <a:srgbClr val="000000"/>
                </a:solidFill>
                <a:latin typeface="Times New Roman" panose="02020603050405020304" pitchFamily="18" charset="0"/>
                <a:cs typeface="Times New Roman" panose="02020603050405020304" pitchFamily="18" charset="0"/>
              </a:rPr>
              <a:t>A rebel without a Claus. </a:t>
            </a:r>
          </a:p>
          <a:p>
            <a:endParaRPr lang="en-US" sz="1400" dirty="0">
              <a:solidFill>
                <a:srgbClr val="000000"/>
              </a:solidFill>
              <a:latin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cs typeface="Times New Roman" panose="02020603050405020304" pitchFamily="18" charset="0"/>
              </a:rPr>
              <a:t>The </a:t>
            </a:r>
            <a:r>
              <a:rPr lang="en-US" sz="1400" b="1" dirty="0" smtClean="0">
                <a:solidFill>
                  <a:srgbClr val="000000"/>
                </a:solidFill>
                <a:latin typeface="Times New Roman" panose="02020603050405020304" pitchFamily="18" charset="0"/>
                <a:cs typeface="Times New Roman" panose="02020603050405020304" pitchFamily="18" charset="0"/>
              </a:rPr>
              <a:t>Santa </a:t>
            </a:r>
            <a:r>
              <a:rPr lang="en-US" sz="1400" b="1" smtClean="0">
                <a:solidFill>
                  <a:srgbClr val="000000"/>
                </a:solidFill>
                <a:latin typeface="Times New Roman" panose="02020603050405020304" pitchFamily="18" charset="0"/>
                <a:cs typeface="Times New Roman" panose="02020603050405020304" pitchFamily="18" charset="0"/>
              </a:rPr>
              <a:t>Claus Cycle: </a:t>
            </a:r>
            <a:endParaRPr lang="en-US" sz="1400" b="1" dirty="0">
              <a:solidFill>
                <a:srgbClr val="000000"/>
              </a:solidFill>
              <a:latin typeface="Times New Roman" panose="02020603050405020304" pitchFamily="18" charset="0"/>
              <a:cs typeface="Times New Roman" panose="02020603050405020304" pitchFamily="18" charset="0"/>
            </a:endParaRPr>
          </a:p>
          <a:p>
            <a:pPr marL="342900" indent="-342900">
              <a:buAutoNum type="arabicPeriod"/>
            </a:pPr>
            <a:r>
              <a:rPr lang="en-US" sz="1400" dirty="0" smtClean="0">
                <a:solidFill>
                  <a:srgbClr val="000000"/>
                </a:solidFill>
                <a:latin typeface="Times New Roman" panose="02020603050405020304" pitchFamily="18" charset="0"/>
                <a:cs typeface="Times New Roman" panose="02020603050405020304" pitchFamily="18" charset="0"/>
              </a:rPr>
              <a:t>You </a:t>
            </a:r>
            <a:r>
              <a:rPr lang="en-US" sz="1400" dirty="0">
                <a:solidFill>
                  <a:srgbClr val="000000"/>
                </a:solidFill>
                <a:latin typeface="Times New Roman" panose="02020603050405020304" pitchFamily="18" charset="0"/>
                <a:cs typeface="Times New Roman" panose="02020603050405020304" pitchFamily="18" charset="0"/>
              </a:rPr>
              <a:t>believe in Santa Claus</a:t>
            </a:r>
          </a:p>
          <a:p>
            <a:pPr marL="342900" indent="-342900">
              <a:buAutoNum type="arabicPeriod"/>
            </a:pPr>
            <a:r>
              <a:rPr lang="en-US" sz="1400" dirty="0" smtClean="0">
                <a:solidFill>
                  <a:srgbClr val="000000"/>
                </a:solidFill>
                <a:latin typeface="Times New Roman" panose="02020603050405020304" pitchFamily="18" charset="0"/>
                <a:cs typeface="Times New Roman" panose="02020603050405020304" pitchFamily="18" charset="0"/>
              </a:rPr>
              <a:t>You </a:t>
            </a:r>
            <a:r>
              <a:rPr lang="en-US" sz="1400" dirty="0">
                <a:solidFill>
                  <a:srgbClr val="000000"/>
                </a:solidFill>
                <a:latin typeface="Times New Roman" panose="02020603050405020304" pitchFamily="18" charset="0"/>
                <a:cs typeface="Times New Roman" panose="02020603050405020304" pitchFamily="18" charset="0"/>
              </a:rPr>
              <a:t>don't believe in Santa Claus</a:t>
            </a:r>
          </a:p>
          <a:p>
            <a:pPr marL="342900" indent="-342900">
              <a:buAutoNum type="arabicPeriod"/>
            </a:pPr>
            <a:r>
              <a:rPr lang="en-US" sz="1400" dirty="0" smtClean="0">
                <a:solidFill>
                  <a:srgbClr val="000000"/>
                </a:solidFill>
                <a:latin typeface="Times New Roman" panose="02020603050405020304" pitchFamily="18" charset="0"/>
                <a:cs typeface="Times New Roman" panose="02020603050405020304" pitchFamily="18" charset="0"/>
              </a:rPr>
              <a:t>You </a:t>
            </a:r>
            <a:r>
              <a:rPr lang="en-US" sz="1400" dirty="0">
                <a:solidFill>
                  <a:srgbClr val="000000"/>
                </a:solidFill>
                <a:latin typeface="Times New Roman" panose="02020603050405020304" pitchFamily="18" charset="0"/>
                <a:cs typeface="Times New Roman" panose="02020603050405020304" pitchFamily="18" charset="0"/>
              </a:rPr>
              <a:t>dress up as Santa Claus </a:t>
            </a:r>
          </a:p>
          <a:p>
            <a:pPr marL="342900" indent="-342900">
              <a:buAutoNum type="arabicPeriod"/>
            </a:pPr>
            <a:r>
              <a:rPr lang="en-US" sz="1400" dirty="0" smtClean="0">
                <a:solidFill>
                  <a:srgbClr val="000000"/>
                </a:solidFill>
                <a:latin typeface="Times New Roman" panose="02020603050405020304" pitchFamily="18" charset="0"/>
                <a:cs typeface="Times New Roman" panose="02020603050405020304" pitchFamily="18" charset="0"/>
              </a:rPr>
              <a:t>You </a:t>
            </a:r>
            <a:r>
              <a:rPr lang="en-US" sz="1400" dirty="0">
                <a:solidFill>
                  <a:srgbClr val="000000"/>
                </a:solidFill>
                <a:latin typeface="Times New Roman" panose="02020603050405020304" pitchFamily="18" charset="0"/>
                <a:cs typeface="Times New Roman" panose="02020603050405020304" pitchFamily="18" charset="0"/>
              </a:rPr>
              <a:t>look like Santa </a:t>
            </a:r>
            <a:r>
              <a:rPr lang="en-US" sz="1400" dirty="0" smtClean="0">
                <a:solidFill>
                  <a:srgbClr val="000000"/>
                </a:solidFill>
                <a:latin typeface="Times New Roman" panose="02020603050405020304" pitchFamily="18" charset="0"/>
                <a:cs typeface="Times New Roman" panose="02020603050405020304" pitchFamily="18" charset="0"/>
              </a:rPr>
              <a:t>Claus</a:t>
            </a:r>
            <a:endParaRPr lang="en-US" sz="1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449802" y="2435752"/>
            <a:ext cx="1958397" cy="400110"/>
          </a:xfrm>
          <a:prstGeom prst="rect">
            <a:avLst/>
          </a:prstGeom>
          <a:noFill/>
        </p:spPr>
        <p:txBody>
          <a:bodyPr wrap="square" rtlCol="0">
            <a:spAutoFit/>
          </a:bodyPr>
          <a:lstStyle/>
          <a:p>
            <a:r>
              <a:rPr lang="en-US" sz="2000" b="1" u="sng" dirty="0" smtClean="0">
                <a:solidFill>
                  <a:srgbClr val="000000"/>
                </a:solidFill>
                <a:latin typeface="Times New Roman" panose="02020603050405020304" pitchFamily="18" charset="0"/>
                <a:cs typeface="Times New Roman" panose="02020603050405020304" pitchFamily="18" charset="0"/>
              </a:rPr>
              <a:t>December </a:t>
            </a:r>
            <a:r>
              <a:rPr lang="en-US" sz="2000" b="1" u="sng" dirty="0">
                <a:solidFill>
                  <a:srgbClr val="000000"/>
                </a:solidFill>
                <a:latin typeface="Times New Roman" panose="02020603050405020304" pitchFamily="18" charset="0"/>
                <a:cs typeface="Times New Roman" panose="02020603050405020304" pitchFamily="18" charset="0"/>
              </a:rPr>
              <a:t>2015</a:t>
            </a:r>
          </a:p>
        </p:txBody>
      </p:sp>
    </p:spTree>
    <p:extLst>
      <p:ext uri="{BB962C8B-B14F-4D97-AF65-F5344CB8AC3E}">
        <p14:creationId xmlns:p14="http://schemas.microsoft.com/office/powerpoint/2010/main" val="418886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 y="-1"/>
            <a:ext cx="6873956" cy="189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141" y="128587"/>
            <a:ext cx="63896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3" y="1676400"/>
            <a:ext cx="6858000"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449802" y="2435752"/>
            <a:ext cx="1958397" cy="400110"/>
          </a:xfrm>
          <a:prstGeom prst="rect">
            <a:avLst/>
          </a:prstGeom>
          <a:noFill/>
        </p:spPr>
        <p:txBody>
          <a:bodyPr wrap="square" rtlCol="0">
            <a:spAutoFit/>
          </a:bodyPr>
          <a:lstStyle/>
          <a:p>
            <a:r>
              <a:rPr lang="en-US" sz="2000" b="1" u="sng" dirty="0" smtClean="0">
                <a:solidFill>
                  <a:srgbClr val="000000"/>
                </a:solidFill>
                <a:latin typeface="Times New Roman" panose="02020603050405020304" pitchFamily="18" charset="0"/>
                <a:cs typeface="Times New Roman" panose="02020603050405020304" pitchFamily="18" charset="0"/>
              </a:rPr>
              <a:t>December </a:t>
            </a:r>
            <a:r>
              <a:rPr lang="en-US" sz="2000" b="1" u="sng" dirty="0">
                <a:solidFill>
                  <a:srgbClr val="000000"/>
                </a:solidFill>
                <a:latin typeface="Times New Roman" panose="02020603050405020304" pitchFamily="18" charset="0"/>
                <a:cs typeface="Times New Roman" panose="02020603050405020304" pitchFamily="18" charset="0"/>
              </a:rPr>
              <a:t>2015</a:t>
            </a:r>
          </a:p>
        </p:txBody>
      </p:sp>
      <p:sp>
        <p:nvSpPr>
          <p:cNvPr id="15" name="TextBox 14"/>
          <p:cNvSpPr txBox="1"/>
          <p:nvPr/>
        </p:nvSpPr>
        <p:spPr>
          <a:xfrm>
            <a:off x="53614" y="2142142"/>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a:t>
            </a:r>
            <a:r>
              <a:rPr lang="en-US" sz="1400" b="1" dirty="0">
                <a:solidFill>
                  <a:schemeClr val="bg1">
                    <a:lumMod val="10000"/>
                  </a:schemeClr>
                </a:solidFill>
                <a:latin typeface="Times New Roman" panose="02020603050405020304" pitchFamily="18" charset="0"/>
                <a:cs typeface="Times New Roman" panose="02020603050405020304" pitchFamily="18" charset="0"/>
              </a:rPr>
              <a:t>W</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eek by Week!</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77365" y="64293"/>
            <a:ext cx="1829234"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751" y="1773237"/>
            <a:ext cx="6840732" cy="368905"/>
          </a:xfrm>
          <a:prstGeom prst="rect">
            <a:avLst/>
          </a:prstGeom>
          <a:solidFill>
            <a:srgbClr val="FF0000"/>
          </a:solidFill>
          <a:ln w="76200">
            <a:solidFill>
              <a:srgbClr val="21A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CC00"/>
                </a:solidFill>
                <a:latin typeface="Algerian" panose="04020705040A02060702" pitchFamily="82" charset="0"/>
              </a:rPr>
              <a:t>MERRY CHRISTMAS</a:t>
            </a:r>
            <a:endParaRPr lang="en-US" sz="2800" dirty="0">
              <a:solidFill>
                <a:srgbClr val="00CC00"/>
              </a:solidFill>
              <a:latin typeface="Algerian" panose="04020705040A02060702" pitchFamily="82" charset="0"/>
            </a:endParaRPr>
          </a:p>
        </p:txBody>
      </p:sp>
      <p:pic>
        <p:nvPicPr>
          <p:cNvPr id="3" name="Picture 2"/>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748929">
            <a:off x="5086006" y="1697686"/>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4828" y1="75688" x2="44828" y2="75688"/>
                      </a14:backgroundRemoval>
                    </a14:imgEffect>
                  </a14:imgLayer>
                </a14:imgProps>
              </a:ext>
              <a:ext uri="{28A0092B-C50C-407E-A947-70E740481C1C}">
                <a14:useLocalDpi xmlns:a14="http://schemas.microsoft.com/office/drawing/2010/main" val="0"/>
              </a:ext>
            </a:extLst>
          </a:blip>
          <a:srcRect l="13592" t="8546" r="18159" b="13398"/>
          <a:stretch/>
        </p:blipFill>
        <p:spPr bwMode="auto">
          <a:xfrm rot="19694611">
            <a:off x="1386971" y="1696181"/>
            <a:ext cx="460156" cy="4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christmas ornaments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5556" l="0" r="50890"/>
                    </a14:imgEffect>
                  </a14:imgLayer>
                </a14:imgProps>
              </a:ext>
              <a:ext uri="{28A0092B-C50C-407E-A947-70E740481C1C}">
                <a14:useLocalDpi xmlns:a14="http://schemas.microsoft.com/office/drawing/2010/main" val="0"/>
              </a:ext>
            </a:extLst>
          </a:blip>
          <a:srcRect r="50000"/>
          <a:stretch/>
        </p:blipFill>
        <p:spPr bwMode="auto">
          <a:xfrm rot="20483408">
            <a:off x="5659123" y="1665804"/>
            <a:ext cx="364359" cy="46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41637" r="100000">
                        <a14:foregroundMark x1="54093" y1="53889" x2="82206" y2="73333"/>
                        <a14:foregroundMark x1="82562" y1="37222" x2="65836" y2="87778"/>
                        <a14:foregroundMark x1="54093" y1="70556" x2="89680" y2="65000"/>
                        <a14:foregroundMark x1="76512" y1="45000" x2="89680" y2="66667"/>
                        <a14:foregroundMark x1="84342" y1="47778" x2="83630" y2="73889"/>
                        <a14:foregroundMark x1="65836" y1="29444" x2="72954" y2="36111"/>
                      </a14:backgroundRemoval>
                    </a14:imgEffect>
                  </a14:imgLayer>
                </a14:imgProps>
              </a:ext>
              <a:ext uri="{28A0092B-C50C-407E-A947-70E740481C1C}">
                <a14:useLocalDpi xmlns:a14="http://schemas.microsoft.com/office/drawing/2010/main" val="0"/>
              </a:ext>
            </a:extLst>
          </a:blip>
          <a:srcRect l="50000"/>
          <a:stretch/>
        </p:blipFill>
        <p:spPr bwMode="auto">
          <a:xfrm rot="2731890">
            <a:off x="6274789" y="1691352"/>
            <a:ext cx="357471" cy="45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12" y="1700273"/>
            <a:ext cx="50006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1253" y="1664795"/>
            <a:ext cx="5794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128886" y="2905334"/>
            <a:ext cx="4457701" cy="400110"/>
          </a:xfrm>
          <a:prstGeom prst="rect">
            <a:avLst/>
          </a:prstGeom>
          <a:noFill/>
        </p:spPr>
        <p:txBody>
          <a:bodyPr wrap="square" rtlCol="0">
            <a:spAutoFit/>
          </a:bodyPr>
          <a:lstStyle/>
          <a:p>
            <a:r>
              <a:rPr lang="en-US" sz="2000" b="1" cap="all" dirty="0" smtClean="0">
                <a:solidFill>
                  <a:srgbClr val="0070C0"/>
                </a:solidFill>
                <a:latin typeface="Times New Roman" panose="02020603050405020304" pitchFamily="18" charset="0"/>
                <a:cs typeface="Times New Roman" panose="02020603050405020304" pitchFamily="18" charset="0"/>
              </a:rPr>
              <a:t>CEO / CFO Employee Profiles </a:t>
            </a:r>
            <a:endParaRPr lang="en-US" sz="2000" b="1" cap="all" dirty="0">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60375" y="3447024"/>
            <a:ext cx="2952842" cy="2739211"/>
          </a:xfrm>
          <a:prstGeom prst="rect">
            <a:avLst/>
          </a:prstGeom>
          <a:noFill/>
        </p:spPr>
        <p:txBody>
          <a:bodyPr wrap="square" rtlCol="0">
            <a:spAutoFit/>
          </a:bodyPr>
          <a:lstStyle/>
          <a:p>
            <a:r>
              <a:rPr lang="en-US" b="1" u="sng" dirty="0" smtClean="0">
                <a:solidFill>
                  <a:srgbClr val="000000"/>
                </a:solidFill>
                <a:latin typeface="Times New Roman" panose="02020603050405020304" pitchFamily="18" charset="0"/>
                <a:cs typeface="Times New Roman" panose="02020603050405020304" pitchFamily="18" charset="0"/>
              </a:rPr>
              <a:t>Gabriel </a:t>
            </a:r>
            <a:r>
              <a:rPr lang="en-US" b="1" u="sng" dirty="0">
                <a:solidFill>
                  <a:srgbClr val="000000"/>
                </a:solidFill>
                <a:latin typeface="Times New Roman" panose="02020603050405020304" pitchFamily="18" charset="0"/>
                <a:cs typeface="Times New Roman" panose="02020603050405020304" pitchFamily="18" charset="0"/>
              </a:rPr>
              <a:t>E. </a:t>
            </a:r>
            <a:r>
              <a:rPr lang="en-US" b="1" u="sng" dirty="0" smtClean="0">
                <a:solidFill>
                  <a:srgbClr val="000000"/>
                </a:solidFill>
                <a:latin typeface="Times New Roman" panose="02020603050405020304" pitchFamily="18" charset="0"/>
                <a:cs typeface="Times New Roman" panose="02020603050405020304" pitchFamily="18" charset="0"/>
              </a:rPr>
              <a:t>Miller</a:t>
            </a:r>
          </a:p>
          <a:p>
            <a:pPr lvl="0"/>
            <a:r>
              <a:rPr lang="en-US" sz="1400" b="1" dirty="0">
                <a:solidFill>
                  <a:srgbClr val="000000"/>
                </a:solidFill>
                <a:latin typeface="Times New Roman" panose="02020603050405020304" pitchFamily="18" charset="0"/>
                <a:cs typeface="Times New Roman" panose="02020603050405020304" pitchFamily="18" charset="0"/>
              </a:rPr>
              <a:t>CEO</a:t>
            </a:r>
            <a:endParaRPr lang="en-US" sz="1400" b="1" cap="all" dirty="0" smtClean="0">
              <a:solidFill>
                <a:srgbClr val="0070C0"/>
              </a:solidFill>
              <a:latin typeface="Times New Roman" panose="02020603050405020304" pitchFamily="18" charset="0"/>
              <a:cs typeface="Times New Roman" panose="02020603050405020304" pitchFamily="18" charset="0"/>
            </a:endParaRPr>
          </a:p>
          <a:p>
            <a:pPr lvl="0"/>
            <a:r>
              <a:rPr lang="en-US" sz="1400" b="1" cap="all" dirty="0" smtClean="0">
                <a:solidFill>
                  <a:srgbClr val="0070C0"/>
                </a:solidFill>
                <a:latin typeface="Times New Roman" panose="02020603050405020304" pitchFamily="18" charset="0"/>
                <a:cs typeface="Times New Roman" panose="02020603050405020304" pitchFamily="18" charset="0"/>
              </a:rPr>
              <a:t>Age</a:t>
            </a:r>
            <a:r>
              <a:rPr lang="en-US" sz="1400" b="1" cap="all" dirty="0">
                <a:solidFill>
                  <a:srgbClr val="0070C0"/>
                </a:solidFill>
                <a:latin typeface="Times New Roman" panose="02020603050405020304" pitchFamily="18" charset="0"/>
                <a:cs typeface="Times New Roman" panose="02020603050405020304" pitchFamily="18" charset="0"/>
              </a:rPr>
              <a:t>: </a:t>
            </a:r>
            <a:r>
              <a:rPr lang="en-US" sz="1400" cap="all" dirty="0" smtClean="0">
                <a:latin typeface="Times New Roman" panose="02020603050405020304" pitchFamily="18" charset="0"/>
                <a:cs typeface="Times New Roman" panose="02020603050405020304" pitchFamily="18" charset="0"/>
              </a:rPr>
              <a:t>17</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Likes</a:t>
            </a:r>
            <a:r>
              <a:rPr lang="en-US" sz="1400" b="1" cap="all" dirty="0">
                <a:solidFill>
                  <a:srgbClr val="0070C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Help to help others and research current events.</a:t>
            </a:r>
            <a:endParaRPr lang="en-US" sz="1400" b="1" dirty="0" smtClean="0">
              <a:solidFill>
                <a:srgbClr val="0070C0"/>
              </a:solidFill>
              <a:latin typeface="Times New Roman" panose="02020603050405020304" pitchFamily="18" charset="0"/>
              <a:cs typeface="Times New Roman" panose="02020603050405020304" pitchFamily="18" charset="0"/>
            </a:endParaRPr>
          </a:p>
          <a:p>
            <a:pPr lvl="0"/>
            <a:r>
              <a:rPr lang="en-US" sz="1400" b="1" cap="all" dirty="0" smtClean="0">
                <a:solidFill>
                  <a:srgbClr val="0070C0"/>
                </a:solidFill>
                <a:latin typeface="Times New Roman" panose="02020603050405020304" pitchFamily="18" charset="0"/>
                <a:cs typeface="Times New Roman" panose="02020603050405020304" pitchFamily="18" charset="0"/>
              </a:rPr>
              <a:t>Dislikes</a:t>
            </a:r>
            <a:r>
              <a:rPr lang="en-US" sz="1400" b="1" cap="all" dirty="0">
                <a:solidFill>
                  <a:srgbClr val="0070C0"/>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People who don’t live up to their potential and slack.</a:t>
            </a:r>
          </a:p>
          <a:p>
            <a:pPr lvl="0"/>
            <a:r>
              <a:rPr lang="en-US" sz="1400" b="1" cap="all" dirty="0" smtClean="0">
                <a:solidFill>
                  <a:srgbClr val="0070C0"/>
                </a:solidFill>
                <a:latin typeface="Times New Roman" panose="02020603050405020304" pitchFamily="18" charset="0"/>
                <a:cs typeface="Times New Roman" panose="02020603050405020304" pitchFamily="18" charset="0"/>
              </a:rPr>
              <a:t>A </a:t>
            </a:r>
            <a:r>
              <a:rPr lang="en-US" sz="1400" b="1" cap="all" dirty="0">
                <a:solidFill>
                  <a:srgbClr val="0070C0"/>
                </a:solidFill>
                <a:latin typeface="Times New Roman" panose="02020603050405020304" pitchFamily="18" charset="0"/>
                <a:cs typeface="Times New Roman" panose="02020603050405020304" pitchFamily="18" charset="0"/>
              </a:rPr>
              <a:t>little bit About you</a:t>
            </a:r>
            <a:r>
              <a:rPr lang="en-US" sz="1400" b="1" cap="all" dirty="0" smtClean="0">
                <a:solidFill>
                  <a:srgbClr val="0070C0"/>
                </a:solidFill>
                <a:latin typeface="Times New Roman" panose="02020603050405020304" pitchFamily="18" charset="0"/>
                <a:cs typeface="Times New Roman" panose="02020603050405020304" pitchFamily="18" charset="0"/>
              </a:rPr>
              <a:t>: </a:t>
            </a:r>
          </a:p>
          <a:p>
            <a:pPr lvl="0"/>
            <a:r>
              <a:rPr lang="en-US" sz="1400" dirty="0" smtClean="0">
                <a:latin typeface="Times New Roman" panose="02020603050405020304" pitchFamily="18" charset="0"/>
                <a:cs typeface="Times New Roman" panose="02020603050405020304" pitchFamily="18" charset="0"/>
              </a:rPr>
              <a:t>in the Future I would like to have my Non-Profit Business helping teenagers combat depression. Later on I would enter politics. </a:t>
            </a:r>
            <a:endParaRPr lang="en-US" sz="1400" b="1" cap="all" dirty="0" smtClean="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533830" y="3459551"/>
            <a:ext cx="3008344" cy="2954655"/>
          </a:xfrm>
          <a:prstGeom prst="rect">
            <a:avLst/>
          </a:prstGeom>
          <a:noFill/>
        </p:spPr>
        <p:txBody>
          <a:bodyPr wrap="square" rtlCol="0">
            <a:spAutoFit/>
          </a:bodyPr>
          <a:lstStyle/>
          <a:p>
            <a:r>
              <a:rPr lang="en-US" b="1" u="sng" dirty="0" smtClean="0">
                <a:latin typeface="Times New Roman" panose="02020603050405020304" pitchFamily="18" charset="0"/>
                <a:cs typeface="Times New Roman" panose="02020603050405020304" pitchFamily="18" charset="0"/>
              </a:rPr>
              <a:t>Alejandro Fernandez</a:t>
            </a:r>
          </a:p>
          <a:p>
            <a:pPr lvl="0"/>
            <a:r>
              <a:rPr lang="en-US" sz="1400" b="1" dirty="0">
                <a:latin typeface="Times New Roman" panose="02020603050405020304" pitchFamily="18" charset="0"/>
                <a:cs typeface="Times New Roman" panose="02020603050405020304" pitchFamily="18" charset="0"/>
              </a:rPr>
              <a:t>CFO</a:t>
            </a:r>
            <a:endParaRPr lang="en-US" sz="1400" b="1" cap="all" dirty="0" smtClean="0">
              <a:solidFill>
                <a:srgbClr val="0070C0"/>
              </a:solidFill>
              <a:latin typeface="Times New Roman" panose="02020603050405020304" pitchFamily="18" charset="0"/>
              <a:cs typeface="Times New Roman" panose="02020603050405020304" pitchFamily="18" charset="0"/>
            </a:endParaRPr>
          </a:p>
          <a:p>
            <a:pPr lvl="0"/>
            <a:r>
              <a:rPr lang="en-US" sz="1400" b="1" cap="all" dirty="0" smtClean="0">
                <a:solidFill>
                  <a:srgbClr val="0070C0"/>
                </a:solidFill>
                <a:latin typeface="Times New Roman" panose="02020603050405020304" pitchFamily="18" charset="0"/>
                <a:cs typeface="Times New Roman" panose="02020603050405020304" pitchFamily="18" charset="0"/>
              </a:rPr>
              <a:t>Age</a:t>
            </a:r>
            <a:r>
              <a:rPr lang="en-US" sz="1400" b="1" cap="all" dirty="0">
                <a:solidFill>
                  <a:srgbClr val="0070C0"/>
                </a:solidFill>
                <a:latin typeface="Times New Roman" panose="02020603050405020304" pitchFamily="18" charset="0"/>
                <a:cs typeface="Times New Roman" panose="02020603050405020304" pitchFamily="18" charset="0"/>
              </a:rPr>
              <a:t>: </a:t>
            </a:r>
            <a:r>
              <a:rPr lang="en-US" sz="1400" cap="all" dirty="0" smtClean="0">
                <a:latin typeface="Times New Roman" panose="02020603050405020304" pitchFamily="18" charset="0"/>
                <a:cs typeface="Times New Roman" panose="02020603050405020304" pitchFamily="18" charset="0"/>
              </a:rPr>
              <a:t>17</a:t>
            </a:r>
            <a:endParaRPr lang="en-US" sz="1400" b="1" cap="all" dirty="0">
              <a:solidFill>
                <a:srgbClr val="0070C0"/>
              </a:solidFill>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Likes: </a:t>
            </a:r>
            <a:r>
              <a:rPr lang="en-US" sz="1400" dirty="0" smtClean="0">
                <a:latin typeface="Times New Roman" panose="02020603050405020304" pitchFamily="18" charset="0"/>
                <a:cs typeface="Times New Roman" panose="02020603050405020304" pitchFamily="18" charset="0"/>
              </a:rPr>
              <a:t>Having fun, Sports, Talking, Dancing, Eating, Spending time with my girl friend.</a:t>
            </a:r>
            <a:endParaRPr lang="en-US" sz="1400" b="1" dirty="0">
              <a:solidFill>
                <a:srgbClr val="0070C0"/>
              </a:solidFill>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Dislikes: </a:t>
            </a:r>
            <a:r>
              <a:rPr lang="en-US" sz="1400" dirty="0" smtClean="0">
                <a:latin typeface="Times New Roman" panose="02020603050405020304" pitchFamily="18" charset="0"/>
                <a:cs typeface="Times New Roman" panose="02020603050405020304" pitchFamily="18" charset="0"/>
              </a:rPr>
              <a:t>Not using my time Wisely</a:t>
            </a:r>
            <a:endParaRPr lang="en-US" sz="1400" b="1" cap="all" dirty="0">
              <a:solidFill>
                <a:srgbClr val="0070C0"/>
              </a:solidFill>
              <a:latin typeface="Times New Roman" panose="02020603050405020304" pitchFamily="18" charset="0"/>
              <a:cs typeface="Times New Roman" panose="02020603050405020304" pitchFamily="18" charset="0"/>
            </a:endParaRPr>
          </a:p>
          <a:p>
            <a:pPr lvl="0"/>
            <a:r>
              <a:rPr lang="en-US" sz="1400" b="1" cap="all" dirty="0">
                <a:solidFill>
                  <a:srgbClr val="0070C0"/>
                </a:solidFill>
                <a:latin typeface="Times New Roman" panose="02020603050405020304" pitchFamily="18" charset="0"/>
                <a:cs typeface="Times New Roman" panose="02020603050405020304" pitchFamily="18" charset="0"/>
              </a:rPr>
              <a:t>A little bit About you</a:t>
            </a:r>
            <a:r>
              <a:rPr lang="en-US" sz="1400" b="1" cap="all" dirty="0" smtClean="0">
                <a:solidFill>
                  <a:srgbClr val="0070C0"/>
                </a:solidFill>
                <a:latin typeface="Times New Roman" panose="02020603050405020304" pitchFamily="18" charset="0"/>
                <a:cs typeface="Times New Roman" panose="02020603050405020304" pitchFamily="18" charset="0"/>
              </a:rPr>
              <a:t>:</a:t>
            </a:r>
          </a:p>
          <a:p>
            <a:pPr lvl="0"/>
            <a:r>
              <a:rPr lang="en-US" sz="1400" dirty="0" smtClean="0">
                <a:latin typeface="Times New Roman" panose="02020603050405020304" pitchFamily="18" charset="0"/>
                <a:cs typeface="Times New Roman" panose="02020603050405020304" pitchFamily="18" charset="0"/>
              </a:rPr>
              <a:t>I love learning new things and explaining things. Also I love seeing people happy and giving people things, whatever it is gifts, or support, or any form of me helping people.</a:t>
            </a:r>
            <a:endParaRPr lang="en-US" sz="1400" dirty="0">
              <a:latin typeface="Times New Roman" panose="02020603050405020304" pitchFamily="18" charset="0"/>
              <a:cs typeface="Times New Roman" panose="02020603050405020304" pitchFamily="18" charset="0"/>
            </a:endParaRPr>
          </a:p>
        </p:txBody>
      </p:sp>
      <p:pic>
        <p:nvPicPr>
          <p:cNvPr id="6" name="Picture 2" descr="C:\Users\Student.LAB411-24Q600\Downloads\CAM00416-1.jp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foregroundMark x1="30172" y1="67946" x2="3017" y2="97922"/>
                        <a14:foregroundMark x1="63721" y1="65867" x2="90876" y2="99361"/>
                        <a14:foregroundMark x1="46695" y1="94484" x2="46695" y2="94484"/>
                        <a14:foregroundMark x1="42529" y1="88090" x2="50503" y2="99920"/>
                        <a14:backgroundMark x1="9698" y1="57234" x2="28951" y2="21982"/>
                        <a14:backgroundMark x1="33980" y1="27018" x2="32040" y2="36051"/>
                        <a14:backgroundMark x1="34914" y1="21343" x2="34698" y2="26779"/>
                        <a14:backgroundMark x1="90661" y1="68345" x2="98132" y2="87050"/>
                        <a14:backgroundMark x1="31825" y1="59472" x2="21121" y2="63309"/>
                        <a14:backgroundMark x1="24210" y1="62030" x2="14080" y2="65308"/>
                      </a14:backgroundRemoval>
                    </a14:imgEffect>
                  </a14:imgLayer>
                </a14:imgProps>
              </a:ext>
              <a:ext uri="{28A0092B-C50C-407E-A947-70E740481C1C}">
                <a14:useLocalDpi xmlns:a14="http://schemas.microsoft.com/office/drawing/2010/main" val="0"/>
              </a:ext>
            </a:extLst>
          </a:blip>
          <a:srcRect/>
          <a:stretch>
            <a:fillRect/>
          </a:stretch>
        </p:blipFill>
        <p:spPr bwMode="auto">
          <a:xfrm>
            <a:off x="507041" y="6934200"/>
            <a:ext cx="1975139" cy="193866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6" name="Picture 2" descr="C:\Users\Student.LAB411-24Q600\Downloads\CAM00455.jpg"/>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1690" b="84182" l="0" r="100000">
                        <a14:foregroundMark x1="17798" y1="64738" x2="88735" y2="79591"/>
                        <a14:foregroundMark x1="11368" y1="81366" x2="86574" y2="79360"/>
                        <a14:foregroundMark x1="38683" y1="59722" x2="63837" y2="67940"/>
                        <a14:foregroundMark x1="60082" y1="56289" x2="38426" y2="56289"/>
                        <a14:foregroundMark x1="11934" y1="78781" x2="7356" y2="82600"/>
                        <a14:foregroundMark x1="57150" y1="76350" x2="91409" y2="80594"/>
                        <a14:foregroundMark x1="57150" y1="81790" x2="88426" y2="80170"/>
                        <a14:foregroundMark x1="53909" y1="19174" x2="53909" y2="19174"/>
                        <a14:foregroundMark x1="8179" y1="83410" x2="91101" y2="83796"/>
                        <a14:foregroundMark x1="44805" y1="19367" x2="51800" y2="18557"/>
                        <a14:backgroundMark x1="7099" y1="71952" x2="26646" y2="42052"/>
                        <a14:backgroundMark x1="31430" y1="49884" x2="29012" y2="52083"/>
                        <a14:backgroundMark x1="14609" y1="61497" x2="9259" y2="74151"/>
                        <a14:backgroundMark x1="66770" y1="29823" x2="95679" y2="73341"/>
                        <a14:backgroundMark x1="94084" y1="66937" x2="95936" y2="89622"/>
                        <a14:backgroundMark x1="67284" y1="44637" x2="95422" y2="33603"/>
                        <a14:backgroundMark x1="61677" y1="45062" x2="84156" y2="57292"/>
                        <a14:backgroundMark x1="69187" y1="33218" x2="69444" y2="46875"/>
                        <a14:backgroundMark x1="65689" y1="38233" x2="63837" y2="45255"/>
                        <a14:backgroundMark x1="93776" y1="77353" x2="93261" y2="88426"/>
                        <a14:backgroundMark x1="70576" y1="51582" x2="86626" y2="58796"/>
                        <a14:backgroundMark x1="13580" y1="60918" x2="11883" y2="69830"/>
                        <a14:backgroundMark x1="23611" y1="55556" x2="34568" y2="49460"/>
                        <a14:backgroundMark x1="32819" y1="51157" x2="27932" y2="51852"/>
                        <a14:backgroundMark x1="64352" y1="34722" x2="67747" y2="29784"/>
                        <a14:backgroundMark x1="33025" y1="51003" x2="28292" y2="52971"/>
                        <a14:backgroundMark x1="6790" y1="82986" x2="15123" y2="59375"/>
                        <a14:backgroundMark x1="26523" y1="48378" x2="36935" y2="46608"/>
                      </a14:backgroundRemoval>
                    </a14:imgEffect>
                  </a14:imgLayer>
                </a14:imgProps>
              </a:ext>
              <a:ext uri="{28A0092B-C50C-407E-A947-70E740481C1C}">
                <a14:useLocalDpi xmlns:a14="http://schemas.microsoft.com/office/drawing/2010/main" val="0"/>
              </a:ext>
            </a:extLst>
          </a:blip>
          <a:srcRect t="12979" b="18209"/>
          <a:stretch/>
        </p:blipFill>
        <p:spPr bwMode="auto">
          <a:xfrm>
            <a:off x="3852688" y="6934200"/>
            <a:ext cx="2112971" cy="19386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86385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D8D8D8"/>
      </a:lt1>
      <a:dk2>
        <a:srgbClr val="D8D8D8"/>
      </a:dk2>
      <a:lt2>
        <a:srgbClr val="D8D8D8"/>
      </a:lt2>
      <a:accent1>
        <a:srgbClr val="D8D8D8"/>
      </a:accent1>
      <a:accent2>
        <a:srgbClr val="D8D8D8"/>
      </a:accent2>
      <a:accent3>
        <a:srgbClr val="D8D8D8"/>
      </a:accent3>
      <a:accent4>
        <a:srgbClr val="D8D8D8"/>
      </a:accent4>
      <a:accent5>
        <a:srgbClr val="D8D8D8"/>
      </a:accent5>
      <a:accent6>
        <a:srgbClr val="D8D8D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1354</TotalTime>
  <Words>710</Words>
  <Application>Microsoft Office PowerPoint</Application>
  <PresentationFormat>On-screen Show (4:3)</PresentationFormat>
  <Paragraphs>95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63</cp:revision>
  <cp:lastPrinted>2015-12-15T13:20:02Z</cp:lastPrinted>
  <dcterms:created xsi:type="dcterms:W3CDTF">2015-10-20T20:16:17Z</dcterms:created>
  <dcterms:modified xsi:type="dcterms:W3CDTF">2016-02-02T13:44:52Z</dcterms:modified>
</cp:coreProperties>
</file>