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67" r:id="rId5"/>
    <p:sldId id="268" r:id="rId6"/>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2022" y="-7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7909C7-09CB-4523-A617-2023C54135AA}"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179FF-66A7-4F66-B30A-C9606C132287}" type="slidenum">
              <a:rPr lang="en-US" smtClean="0"/>
              <a:t>‹#›</a:t>
            </a:fld>
            <a:endParaRPr lang="en-US"/>
          </a:p>
        </p:txBody>
      </p:sp>
    </p:spTree>
    <p:extLst>
      <p:ext uri="{BB962C8B-B14F-4D97-AF65-F5344CB8AC3E}">
        <p14:creationId xmlns:p14="http://schemas.microsoft.com/office/powerpoint/2010/main" val="45640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7909C7-09CB-4523-A617-2023C54135AA}"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179FF-66A7-4F66-B30A-C9606C132287}" type="slidenum">
              <a:rPr lang="en-US" smtClean="0"/>
              <a:t>‹#›</a:t>
            </a:fld>
            <a:endParaRPr lang="en-US"/>
          </a:p>
        </p:txBody>
      </p:sp>
    </p:spTree>
    <p:extLst>
      <p:ext uri="{BB962C8B-B14F-4D97-AF65-F5344CB8AC3E}">
        <p14:creationId xmlns:p14="http://schemas.microsoft.com/office/powerpoint/2010/main" val="2261753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7909C7-09CB-4523-A617-2023C54135AA}"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179FF-66A7-4F66-B30A-C9606C132287}" type="slidenum">
              <a:rPr lang="en-US" smtClean="0"/>
              <a:t>‹#›</a:t>
            </a:fld>
            <a:endParaRPr lang="en-US"/>
          </a:p>
        </p:txBody>
      </p:sp>
    </p:spTree>
    <p:extLst>
      <p:ext uri="{BB962C8B-B14F-4D97-AF65-F5344CB8AC3E}">
        <p14:creationId xmlns:p14="http://schemas.microsoft.com/office/powerpoint/2010/main" val="4237986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7909C7-09CB-4523-A617-2023C54135AA}"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179FF-66A7-4F66-B30A-C9606C132287}" type="slidenum">
              <a:rPr lang="en-US" smtClean="0"/>
              <a:t>‹#›</a:t>
            </a:fld>
            <a:endParaRPr lang="en-US"/>
          </a:p>
        </p:txBody>
      </p:sp>
    </p:spTree>
    <p:extLst>
      <p:ext uri="{BB962C8B-B14F-4D97-AF65-F5344CB8AC3E}">
        <p14:creationId xmlns:p14="http://schemas.microsoft.com/office/powerpoint/2010/main" val="3654514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7909C7-09CB-4523-A617-2023C54135AA}"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179FF-66A7-4F66-B30A-C9606C132287}" type="slidenum">
              <a:rPr lang="en-US" smtClean="0"/>
              <a:t>‹#›</a:t>
            </a:fld>
            <a:endParaRPr lang="en-US"/>
          </a:p>
        </p:txBody>
      </p:sp>
    </p:spTree>
    <p:extLst>
      <p:ext uri="{BB962C8B-B14F-4D97-AF65-F5344CB8AC3E}">
        <p14:creationId xmlns:p14="http://schemas.microsoft.com/office/powerpoint/2010/main" val="231426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7909C7-09CB-4523-A617-2023C54135AA}"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2179FF-66A7-4F66-B30A-C9606C132287}" type="slidenum">
              <a:rPr lang="en-US" smtClean="0"/>
              <a:t>‹#›</a:t>
            </a:fld>
            <a:endParaRPr lang="en-US"/>
          </a:p>
        </p:txBody>
      </p:sp>
    </p:spTree>
    <p:extLst>
      <p:ext uri="{BB962C8B-B14F-4D97-AF65-F5344CB8AC3E}">
        <p14:creationId xmlns:p14="http://schemas.microsoft.com/office/powerpoint/2010/main" val="1565490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7909C7-09CB-4523-A617-2023C54135AA}" type="datetimeFigureOut">
              <a:rPr lang="en-US" smtClean="0"/>
              <a:t>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2179FF-66A7-4F66-B30A-C9606C132287}" type="slidenum">
              <a:rPr lang="en-US" smtClean="0"/>
              <a:t>‹#›</a:t>
            </a:fld>
            <a:endParaRPr lang="en-US"/>
          </a:p>
        </p:txBody>
      </p:sp>
    </p:spTree>
    <p:extLst>
      <p:ext uri="{BB962C8B-B14F-4D97-AF65-F5344CB8AC3E}">
        <p14:creationId xmlns:p14="http://schemas.microsoft.com/office/powerpoint/2010/main" val="21940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7909C7-09CB-4523-A617-2023C54135AA}" type="datetimeFigureOut">
              <a:rPr lang="en-US" smtClean="0"/>
              <a:t>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2179FF-66A7-4F66-B30A-C9606C132287}" type="slidenum">
              <a:rPr lang="en-US" smtClean="0"/>
              <a:t>‹#›</a:t>
            </a:fld>
            <a:endParaRPr lang="en-US"/>
          </a:p>
        </p:txBody>
      </p:sp>
    </p:spTree>
    <p:extLst>
      <p:ext uri="{BB962C8B-B14F-4D97-AF65-F5344CB8AC3E}">
        <p14:creationId xmlns:p14="http://schemas.microsoft.com/office/powerpoint/2010/main" val="123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7909C7-09CB-4523-A617-2023C54135AA}" type="datetimeFigureOut">
              <a:rPr lang="en-US" smtClean="0"/>
              <a:t>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2179FF-66A7-4F66-B30A-C9606C132287}" type="slidenum">
              <a:rPr lang="en-US" smtClean="0"/>
              <a:t>‹#›</a:t>
            </a:fld>
            <a:endParaRPr lang="en-US"/>
          </a:p>
        </p:txBody>
      </p:sp>
    </p:spTree>
    <p:extLst>
      <p:ext uri="{BB962C8B-B14F-4D97-AF65-F5344CB8AC3E}">
        <p14:creationId xmlns:p14="http://schemas.microsoft.com/office/powerpoint/2010/main" val="804968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7909C7-09CB-4523-A617-2023C54135AA}"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2179FF-66A7-4F66-B30A-C9606C132287}" type="slidenum">
              <a:rPr lang="en-US" smtClean="0"/>
              <a:t>‹#›</a:t>
            </a:fld>
            <a:endParaRPr lang="en-US"/>
          </a:p>
        </p:txBody>
      </p:sp>
    </p:spTree>
    <p:extLst>
      <p:ext uri="{BB962C8B-B14F-4D97-AF65-F5344CB8AC3E}">
        <p14:creationId xmlns:p14="http://schemas.microsoft.com/office/powerpoint/2010/main" val="35373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7909C7-09CB-4523-A617-2023C54135AA}"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2179FF-66A7-4F66-B30A-C9606C132287}" type="slidenum">
              <a:rPr lang="en-US" smtClean="0"/>
              <a:t>‹#›</a:t>
            </a:fld>
            <a:endParaRPr lang="en-US"/>
          </a:p>
        </p:txBody>
      </p:sp>
    </p:spTree>
    <p:extLst>
      <p:ext uri="{BB962C8B-B14F-4D97-AF65-F5344CB8AC3E}">
        <p14:creationId xmlns:p14="http://schemas.microsoft.com/office/powerpoint/2010/main" val="1177482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F7909C7-09CB-4523-A617-2023C54135AA}" type="datetimeFigureOut">
              <a:rPr lang="en-US" smtClean="0"/>
              <a:t>1/19/2016</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D2179FF-66A7-4F66-B30A-C9606C132287}" type="slidenum">
              <a:rPr lang="en-US" smtClean="0"/>
              <a:t>‹#›</a:t>
            </a:fld>
            <a:endParaRPr lang="en-US"/>
          </a:p>
        </p:txBody>
      </p:sp>
    </p:spTree>
    <p:extLst>
      <p:ext uri="{BB962C8B-B14F-4D97-AF65-F5344CB8AC3E}">
        <p14:creationId xmlns:p14="http://schemas.microsoft.com/office/powerpoint/2010/main" val="2826038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microsoft.com/office/2007/relationships/hdphoto" Target="../media/hdphoto2.wdp"/><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ycinsiderguide.com/wp-content/uploads/2013/01/new-years-eve-ball-drop-par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961"/>
            <a:ext cx="6858000" cy="16211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964" y="143725"/>
            <a:ext cx="6389687"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0" y="1571290"/>
            <a:ext cx="6858000" cy="120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552698" y="2298815"/>
            <a:ext cx="1752600" cy="400110"/>
          </a:xfrm>
          <a:prstGeom prst="rect">
            <a:avLst/>
          </a:prstGeom>
          <a:noFill/>
        </p:spPr>
        <p:txBody>
          <a:bodyPr wrap="square" rtlCol="0">
            <a:spAutoFit/>
          </a:bodyPr>
          <a:lstStyle/>
          <a:p>
            <a:r>
              <a:rPr lang="en-US" sz="2000" b="1" u="sng" dirty="0" smtClean="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January 2016</a:t>
            </a:r>
            <a:endParaRPr lang="en-US" sz="2000" b="1" u="sng"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04800" y="3095024"/>
            <a:ext cx="2667000" cy="2954655"/>
          </a:xfrm>
          <a:prstGeom prst="rect">
            <a:avLst/>
          </a:prstGeom>
          <a:noFill/>
        </p:spPr>
        <p:txBody>
          <a:bodyPr wrap="square" rtlCol="0">
            <a:spAutoFit/>
          </a:bodyPr>
          <a:lstStyle/>
          <a:p>
            <a:r>
              <a:rPr lang="en-US" b="1" dirty="0">
                <a:solidFill>
                  <a:srgbClr val="000000"/>
                </a:solidFill>
                <a:latin typeface="Times New Roman" panose="02020603050405020304" pitchFamily="18" charset="0"/>
                <a:cs typeface="Times New Roman" panose="02020603050405020304" pitchFamily="18" charset="0"/>
              </a:rPr>
              <a:t>CEO Gabriel E. </a:t>
            </a:r>
            <a:r>
              <a:rPr lang="en-US" b="1" dirty="0" smtClean="0">
                <a:solidFill>
                  <a:srgbClr val="000000"/>
                </a:solidFill>
                <a:latin typeface="Times New Roman" panose="02020603050405020304" pitchFamily="18" charset="0"/>
                <a:cs typeface="Times New Roman" panose="02020603050405020304" pitchFamily="18" charset="0"/>
              </a:rPr>
              <a:t>Miller</a:t>
            </a:r>
          </a:p>
          <a:p>
            <a:endParaRPr lang="en-US" sz="1400" dirty="0">
              <a:solidFill>
                <a:srgbClr val="000000"/>
              </a:solidFill>
              <a:latin typeface="Times New Roman" panose="02020603050405020304" pitchFamily="18" charset="0"/>
              <a:cs typeface="Times New Roman" panose="02020603050405020304" pitchFamily="18" charset="0"/>
            </a:endParaRPr>
          </a:p>
          <a:p>
            <a:r>
              <a:rPr lang="en-US" sz="1400" dirty="0" smtClean="0">
                <a:solidFill>
                  <a:srgbClr val="000000"/>
                </a:solidFill>
                <a:latin typeface="Times New Roman" panose="02020603050405020304" pitchFamily="18" charset="0"/>
                <a:cs typeface="Times New Roman" panose="02020603050405020304" pitchFamily="18" charset="0"/>
              </a:rPr>
              <a:t>We are now in 2016! This is a time to put our best foot forward, to live up to our resolutions, and seize the day. We have only a few months left until we graduate. </a:t>
            </a:r>
            <a:r>
              <a:rPr lang="en-US" sz="1400" dirty="0">
                <a:solidFill>
                  <a:srgbClr val="000000"/>
                </a:solidFill>
                <a:latin typeface="Times New Roman" panose="02020603050405020304" pitchFamily="18" charset="0"/>
                <a:cs typeface="Times New Roman" panose="02020603050405020304" pitchFamily="18" charset="0"/>
              </a:rPr>
              <a:t>Let us exceed revenue from last  by 1 million dollars. </a:t>
            </a:r>
            <a:r>
              <a:rPr lang="en-US" sz="1400" dirty="0" smtClean="0">
                <a:solidFill>
                  <a:srgbClr val="000000"/>
                </a:solidFill>
                <a:latin typeface="Times New Roman" panose="02020603050405020304" pitchFamily="18" charset="0"/>
                <a:cs typeface="Times New Roman" panose="02020603050405020304" pitchFamily="18" charset="0"/>
              </a:rPr>
              <a:t>We must strive to do better, work together, make history, and push the limits of our company. Let’s make it the best 5 months possible. </a:t>
            </a:r>
          </a:p>
        </p:txBody>
      </p:sp>
      <p:sp>
        <p:nvSpPr>
          <p:cNvPr id="13" name="TextBox 12"/>
          <p:cNvSpPr txBox="1"/>
          <p:nvPr/>
        </p:nvSpPr>
        <p:spPr>
          <a:xfrm>
            <a:off x="396601" y="8153400"/>
            <a:ext cx="6143769" cy="830997"/>
          </a:xfrm>
          <a:prstGeom prst="rect">
            <a:avLst/>
          </a:prstGeom>
          <a:noFill/>
        </p:spPr>
        <p:txBody>
          <a:bodyPr wrap="square" rtlCol="0">
            <a:spAutoFit/>
          </a:bodyPr>
          <a:lstStyle/>
          <a:p>
            <a:pPr algn="ctr"/>
            <a:r>
              <a:rPr lang="en-US" sz="2000" b="1" dirty="0">
                <a:solidFill>
                  <a:srgbClr val="0070C0"/>
                </a:solidFill>
                <a:latin typeface="Times New Roman" panose="02020603050405020304" pitchFamily="18" charset="0"/>
                <a:cs typeface="Times New Roman" panose="02020603050405020304" pitchFamily="18" charset="0"/>
              </a:rPr>
              <a:t>QUOTE</a:t>
            </a:r>
          </a:p>
          <a:p>
            <a:r>
              <a:rPr lang="en-US" sz="1400" dirty="0" smtClean="0">
                <a:solidFill>
                  <a:srgbClr val="000000"/>
                </a:solidFill>
                <a:latin typeface="Times New Roman" panose="02020603050405020304" pitchFamily="18" charset="0"/>
                <a:cs typeface="Times New Roman" panose="02020603050405020304" pitchFamily="18" charset="0"/>
              </a:rPr>
              <a:t>“Respect is earned. Honesty is appreciated. Trust is gained. Loyalty is returned.”</a:t>
            </a:r>
            <a:endParaRPr lang="en-US" sz="1400" dirty="0">
              <a:solidFill>
                <a:srgbClr val="000000"/>
              </a:solidFill>
              <a:latin typeface="Times New Roman" panose="02020603050405020304" pitchFamily="18" charset="0"/>
              <a:cs typeface="Times New Roman" panose="02020603050405020304" pitchFamily="18" charset="0"/>
            </a:endParaRPr>
          </a:p>
          <a:p>
            <a:r>
              <a:rPr lang="en-US" sz="1400" dirty="0">
                <a:solidFill>
                  <a:srgbClr val="000000"/>
                </a:solidFill>
                <a:latin typeface="Times New Roman" panose="02020603050405020304" pitchFamily="18" charset="0"/>
                <a:cs typeface="Times New Roman" panose="02020603050405020304" pitchFamily="18" charset="0"/>
              </a:rPr>
              <a:t>- </a:t>
            </a:r>
            <a:r>
              <a:rPr lang="en-US" sz="1400" dirty="0" smtClean="0">
                <a:solidFill>
                  <a:srgbClr val="000000"/>
                </a:solidFill>
                <a:latin typeface="Times New Roman" panose="02020603050405020304" pitchFamily="18" charset="0"/>
                <a:cs typeface="Times New Roman" panose="02020603050405020304" pitchFamily="18" charset="0"/>
              </a:rPr>
              <a:t>Unknown</a:t>
            </a:r>
            <a:endParaRPr lang="en-US" sz="1400" dirty="0">
              <a:solidFill>
                <a:srgbClr val="00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295400" y="2728422"/>
            <a:ext cx="3862841" cy="369332"/>
          </a:xfrm>
          <a:prstGeom prst="rect">
            <a:avLst/>
          </a:prstGeom>
          <a:noFill/>
        </p:spPr>
        <p:txBody>
          <a:bodyPr wrap="square" rtlCol="0">
            <a:spAutoFit/>
          </a:bodyPr>
          <a:lstStyle/>
          <a:p>
            <a:r>
              <a:rPr lang="en-US" b="1" cap="all" dirty="0">
                <a:solidFill>
                  <a:srgbClr val="0070C0"/>
                </a:solidFill>
                <a:latin typeface="Times New Roman" panose="02020603050405020304" pitchFamily="18" charset="0"/>
                <a:cs typeface="Times New Roman" panose="02020603050405020304" pitchFamily="18" charset="0"/>
              </a:rPr>
              <a:t>Message from the </a:t>
            </a:r>
            <a:r>
              <a:rPr lang="en-US" b="1" cap="all">
                <a:solidFill>
                  <a:srgbClr val="0070C0"/>
                </a:solidFill>
                <a:latin typeface="Times New Roman" panose="02020603050405020304" pitchFamily="18" charset="0"/>
                <a:cs typeface="Times New Roman" panose="02020603050405020304" pitchFamily="18" charset="0"/>
              </a:rPr>
              <a:t>CEO </a:t>
            </a:r>
            <a:r>
              <a:rPr lang="en-US" b="1" cap="all" smtClean="0">
                <a:solidFill>
                  <a:srgbClr val="0070C0"/>
                </a:solidFill>
                <a:latin typeface="Times New Roman" panose="02020603050405020304" pitchFamily="18" charset="0"/>
                <a:cs typeface="Times New Roman" panose="02020603050405020304" pitchFamily="18" charset="0"/>
              </a:rPr>
              <a:t>/ CFO </a:t>
            </a:r>
            <a:endParaRPr lang="en-US" b="1" cap="all" dirty="0">
              <a:solidFill>
                <a:srgbClr val="0070C0"/>
              </a:solidFill>
              <a:latin typeface="Times New Roman" panose="02020603050405020304" pitchFamily="18" charset="0"/>
              <a:cs typeface="Times New Roman" panose="02020603050405020304" pitchFamily="18" charset="0"/>
            </a:endParaRPr>
          </a:p>
        </p:txBody>
      </p:sp>
      <p:pic>
        <p:nvPicPr>
          <p:cNvPr id="1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8600" t="22423" r="26973" b="26463"/>
          <a:stretch/>
        </p:blipFill>
        <p:spPr bwMode="auto">
          <a:xfrm>
            <a:off x="36689" y="-105110"/>
            <a:ext cx="1981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100" y="1691538"/>
            <a:ext cx="6868100" cy="341932"/>
          </a:xfrm>
          <a:prstGeom prst="rect">
            <a:avLst/>
          </a:prstGeom>
          <a:solidFill>
            <a:srgbClr val="3366FF"/>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Bauhaus 93" panose="04030905020B02020C02" pitchFamily="82" charset="0"/>
              </a:rPr>
              <a:t>HAPPY NEW YEAR</a:t>
            </a:r>
            <a:endParaRPr lang="en-US" sz="2400" dirty="0">
              <a:latin typeface="Bauhaus 93" panose="04030905020B02020C02" pitchFamily="82" charset="0"/>
            </a:endParaRPr>
          </a:p>
        </p:txBody>
      </p:sp>
      <p:pic>
        <p:nvPicPr>
          <p:cNvPr id="1028" name="Picture 4" descr="http://webbyarts.com/wp-content/uploads/2012/11/diwali_vector_main.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853" t="60168" r="6406" b="6406"/>
          <a:stretch/>
        </p:blipFill>
        <p:spPr bwMode="auto">
          <a:xfrm rot="19294300">
            <a:off x="-5340" y="1577803"/>
            <a:ext cx="533401" cy="66675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webbyarts.com/wp-content/uploads/2012/11/diwali_vector_main.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1668" t="4456" r="-1" b="62117"/>
          <a:stretch/>
        </p:blipFill>
        <p:spPr bwMode="auto">
          <a:xfrm rot="1051842">
            <a:off x="1313609" y="1502142"/>
            <a:ext cx="647698" cy="7641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webbyarts.com/wp-content/uploads/2012/11/diwali_vector_main.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9305" t="12356" r="33954" b="67418"/>
          <a:stretch/>
        </p:blipFill>
        <p:spPr bwMode="auto">
          <a:xfrm>
            <a:off x="4777998" y="1646004"/>
            <a:ext cx="621417" cy="4660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webbyarts.com/wp-content/uploads/2012/11/diwali_vector_main.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6079" r="74691" b="65022"/>
          <a:stretch/>
        </p:blipFill>
        <p:spPr bwMode="auto">
          <a:xfrm rot="818488">
            <a:off x="574426" y="1481182"/>
            <a:ext cx="601694" cy="63575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webbyarts.com/wp-content/uploads/2012/11/diwali_vector_main.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79" t="63270" r="66397" b="6406"/>
          <a:stretch/>
        </p:blipFill>
        <p:spPr bwMode="auto">
          <a:xfrm rot="19692045">
            <a:off x="6216238" y="1600200"/>
            <a:ext cx="631050" cy="5742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webbyarts.com/wp-content/uploads/2012/11/diwali_vector_main.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6079" r="74691" b="65022"/>
          <a:stretch/>
        </p:blipFill>
        <p:spPr bwMode="auto">
          <a:xfrm rot="20102468">
            <a:off x="5485893" y="1582187"/>
            <a:ext cx="490707" cy="5184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11685" y="3095024"/>
            <a:ext cx="2871514" cy="5324535"/>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CFO </a:t>
            </a:r>
            <a:r>
              <a:rPr lang="en-US" b="1" dirty="0">
                <a:latin typeface="Times New Roman" panose="02020603050405020304" pitchFamily="18" charset="0"/>
                <a:cs typeface="Times New Roman" panose="02020603050405020304" pitchFamily="18" charset="0"/>
              </a:rPr>
              <a:t>Alejandro </a:t>
            </a:r>
            <a:r>
              <a:rPr lang="en-US" b="1" dirty="0" smtClean="0">
                <a:latin typeface="Times New Roman" panose="02020603050405020304" pitchFamily="18" charset="0"/>
                <a:cs typeface="Times New Roman" panose="02020603050405020304" pitchFamily="18" charset="0"/>
              </a:rPr>
              <a:t>Fernandez</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I must admit we have been improving as a business but the progression has been slow. There are still certain things we must focus on to enhance our working habits such as attendance, contracts, and sales, update our website and hand in our work before the deadline. Above all we have been doing exceptionally well and it is in our best interest to keep it that way. The time of year has come for a long relaxing Christmas break; each and every one of us including Ms. Mitchell deserves to take this time to reflect and enjoy life. Be grateful of what we have and respect what we don’t have. At the end of the day we all live with our choices and sacrifices we make. So let’s enjoy Christmas and have a Happy New Years.  </a:t>
            </a:r>
          </a:p>
          <a:p>
            <a:endParaRPr lang="en-US" sz="14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0" y="2100018"/>
            <a:ext cx="3126873" cy="307777"/>
          </a:xfrm>
          <a:prstGeom prst="rect">
            <a:avLst/>
          </a:prstGeom>
          <a:noFill/>
          <a:ln>
            <a:noFill/>
          </a:ln>
        </p:spPr>
        <p:txBody>
          <a:bodyPr wrap="square" rtlCol="0">
            <a:spAutoFit/>
          </a:bodyPr>
          <a:lstStyle/>
          <a:p>
            <a:r>
              <a:rPr lang="en-US" sz="1400" b="1" dirty="0" smtClean="0">
                <a:solidFill>
                  <a:schemeClr val="bg1">
                    <a:lumMod val="10000"/>
                  </a:schemeClr>
                </a:solidFill>
                <a:latin typeface="Times New Roman" panose="02020603050405020304" pitchFamily="18" charset="0"/>
                <a:cs typeface="Times New Roman" panose="02020603050405020304" pitchFamily="18" charset="0"/>
              </a:rPr>
              <a:t>The News </a:t>
            </a:r>
            <a:r>
              <a:rPr lang="en-US" sz="1400" b="1" dirty="0">
                <a:solidFill>
                  <a:schemeClr val="bg1">
                    <a:lumMod val="10000"/>
                  </a:schemeClr>
                </a:solidFill>
                <a:latin typeface="Times New Roman" panose="02020603050405020304" pitchFamily="18" charset="0"/>
                <a:cs typeface="Times New Roman" panose="02020603050405020304" pitchFamily="18" charset="0"/>
              </a:rPr>
              <a:t>L</a:t>
            </a:r>
            <a:r>
              <a:rPr lang="en-US" sz="1400" b="1" dirty="0" smtClean="0">
                <a:solidFill>
                  <a:schemeClr val="bg1">
                    <a:lumMod val="10000"/>
                  </a:schemeClr>
                </a:solidFill>
                <a:latin typeface="Times New Roman" panose="02020603050405020304" pitchFamily="18" charset="0"/>
                <a:cs typeface="Times New Roman" panose="02020603050405020304" pitchFamily="18" charset="0"/>
              </a:rPr>
              <a:t>aid </a:t>
            </a:r>
            <a:r>
              <a:rPr lang="en-US" sz="1400" b="1" dirty="0">
                <a:solidFill>
                  <a:schemeClr val="bg1">
                    <a:lumMod val="10000"/>
                  </a:schemeClr>
                </a:solidFill>
                <a:latin typeface="Times New Roman" panose="02020603050405020304" pitchFamily="18" charset="0"/>
                <a:cs typeface="Times New Roman" panose="02020603050405020304" pitchFamily="18" charset="0"/>
              </a:rPr>
              <a:t>O</a:t>
            </a:r>
            <a:r>
              <a:rPr lang="en-US" sz="1400" b="1" dirty="0" smtClean="0">
                <a:solidFill>
                  <a:schemeClr val="bg1">
                    <a:lumMod val="10000"/>
                  </a:schemeClr>
                </a:solidFill>
                <a:latin typeface="Times New Roman" panose="02020603050405020304" pitchFamily="18" charset="0"/>
                <a:cs typeface="Times New Roman" panose="02020603050405020304" pitchFamily="18" charset="0"/>
              </a:rPr>
              <a:t>ut Month by Month</a:t>
            </a:r>
            <a:endParaRPr lang="en-US" sz="1400" b="1" dirty="0">
              <a:solidFill>
                <a:schemeClr val="bg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2087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ycinsiderguide.com/wp-content/uploads/2013/01/new-years-eve-ball-drop-par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961"/>
            <a:ext cx="6858000" cy="16211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964" y="143725"/>
            <a:ext cx="6389687"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0" y="1571290"/>
            <a:ext cx="6858000" cy="120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552698" y="2298815"/>
            <a:ext cx="1752600" cy="400110"/>
          </a:xfrm>
          <a:prstGeom prst="rect">
            <a:avLst/>
          </a:prstGeom>
          <a:noFill/>
        </p:spPr>
        <p:txBody>
          <a:bodyPr wrap="square" rtlCol="0">
            <a:spAutoFit/>
          </a:bodyPr>
          <a:lstStyle/>
          <a:p>
            <a:r>
              <a:rPr lang="en-US" sz="2000" b="1" u="sng" dirty="0" smtClean="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January 2016</a:t>
            </a:r>
            <a:endParaRPr lang="en-US" sz="2000" b="1" u="sng"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endParaRPr>
          </a:p>
        </p:txBody>
      </p:sp>
      <p:pic>
        <p:nvPicPr>
          <p:cNvPr id="1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8600" t="22423" r="26973" b="26463"/>
          <a:stretch/>
        </p:blipFill>
        <p:spPr bwMode="auto">
          <a:xfrm>
            <a:off x="36689" y="-105110"/>
            <a:ext cx="1981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100" y="1691538"/>
            <a:ext cx="6868100" cy="341932"/>
          </a:xfrm>
          <a:prstGeom prst="rect">
            <a:avLst/>
          </a:prstGeom>
          <a:solidFill>
            <a:srgbClr val="3366FF"/>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Bauhaus 93" panose="04030905020B02020C02" pitchFamily="82" charset="0"/>
              </a:rPr>
              <a:t>HAPPY NEW YEAR</a:t>
            </a:r>
            <a:endParaRPr lang="en-US" sz="2400" dirty="0">
              <a:latin typeface="Bauhaus 93" panose="04030905020B02020C02" pitchFamily="82" charset="0"/>
            </a:endParaRPr>
          </a:p>
        </p:txBody>
      </p:sp>
      <p:pic>
        <p:nvPicPr>
          <p:cNvPr id="1028" name="Picture 4" descr="http://webbyarts.com/wp-content/uploads/2012/11/diwali_vector_main.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853" t="60168" r="6406" b="6406"/>
          <a:stretch/>
        </p:blipFill>
        <p:spPr bwMode="auto">
          <a:xfrm rot="19294300">
            <a:off x="-5340" y="1577803"/>
            <a:ext cx="533401" cy="66675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webbyarts.com/wp-content/uploads/2012/11/diwali_vector_main.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1668" t="4456" r="-1" b="62117"/>
          <a:stretch/>
        </p:blipFill>
        <p:spPr bwMode="auto">
          <a:xfrm rot="1051842">
            <a:off x="1313609" y="1502142"/>
            <a:ext cx="647698" cy="7641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webbyarts.com/wp-content/uploads/2012/11/diwali_vector_main.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9305" t="12356" r="33954" b="67418"/>
          <a:stretch/>
        </p:blipFill>
        <p:spPr bwMode="auto">
          <a:xfrm>
            <a:off x="4777998" y="1646004"/>
            <a:ext cx="621417" cy="4660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webbyarts.com/wp-content/uploads/2012/11/diwali_vector_main.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6079" r="74691" b="65022"/>
          <a:stretch/>
        </p:blipFill>
        <p:spPr bwMode="auto">
          <a:xfrm rot="818488">
            <a:off x="574426" y="1481182"/>
            <a:ext cx="601694" cy="63575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webbyarts.com/wp-content/uploads/2012/11/diwali_vector_main.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79" t="63270" r="66397" b="6406"/>
          <a:stretch/>
        </p:blipFill>
        <p:spPr bwMode="auto">
          <a:xfrm rot="19692045">
            <a:off x="6216238" y="1600200"/>
            <a:ext cx="631050" cy="5742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webbyarts.com/wp-content/uploads/2012/11/diwali_vector_main.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6079" r="74691" b="65022"/>
          <a:stretch/>
        </p:blipFill>
        <p:spPr bwMode="auto">
          <a:xfrm rot="20102468">
            <a:off x="5485893" y="1582187"/>
            <a:ext cx="490707" cy="51848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730956" y="2681734"/>
            <a:ext cx="2715499" cy="1231106"/>
          </a:xfrm>
          <a:prstGeom prst="rect">
            <a:avLst/>
          </a:prstGeom>
          <a:noFill/>
        </p:spPr>
        <p:txBody>
          <a:bodyPr wrap="square" rtlCol="0">
            <a:spAutoFit/>
          </a:bodyPr>
          <a:lstStyle/>
          <a:p>
            <a:r>
              <a:rPr lang="en-US" b="1" cap="all" dirty="0">
                <a:solidFill>
                  <a:srgbClr val="0070C0"/>
                </a:solidFill>
                <a:latin typeface="Times New Roman" panose="02020603050405020304" pitchFamily="18" charset="0"/>
                <a:cs typeface="Times New Roman" panose="02020603050405020304" pitchFamily="18" charset="0"/>
              </a:rPr>
              <a:t>Current </a:t>
            </a:r>
            <a:r>
              <a:rPr lang="en-US" b="1" cap="all" dirty="0" smtClean="0">
                <a:solidFill>
                  <a:srgbClr val="0070C0"/>
                </a:solidFill>
                <a:latin typeface="Times New Roman" panose="02020603050405020304" pitchFamily="18" charset="0"/>
                <a:cs typeface="Times New Roman" panose="02020603050405020304" pitchFamily="18" charset="0"/>
              </a:rPr>
              <a:t>Events</a:t>
            </a:r>
            <a:endParaRPr lang="en-US" sz="1400" b="1" dirty="0" smtClean="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b="1" dirty="0" smtClean="0">
                <a:solidFill>
                  <a:srgbClr val="000000"/>
                </a:solidFill>
                <a:latin typeface="Times New Roman" panose="02020603050405020304" pitchFamily="18" charset="0"/>
                <a:cs typeface="Times New Roman" panose="02020603050405020304" pitchFamily="18" charset="0"/>
              </a:rPr>
              <a:t>January 1 - </a:t>
            </a:r>
            <a:r>
              <a:rPr lang="en-US" sz="1400" dirty="0" smtClean="0">
                <a:solidFill>
                  <a:srgbClr val="000000"/>
                </a:solidFill>
                <a:latin typeface="Times New Roman" panose="02020603050405020304" pitchFamily="18" charset="0"/>
                <a:cs typeface="Times New Roman" panose="02020603050405020304" pitchFamily="18" charset="0"/>
              </a:rPr>
              <a:t>New Year’s Day (Friday)</a:t>
            </a:r>
          </a:p>
          <a:p>
            <a:pPr marL="285750" indent="-285750">
              <a:buFont typeface="Arial" panose="020B0604020202020204" pitchFamily="34" charset="0"/>
              <a:buChar char="•"/>
            </a:pPr>
            <a:r>
              <a:rPr lang="en-US" sz="1400" b="1" dirty="0">
                <a:solidFill>
                  <a:srgbClr val="000000"/>
                </a:solidFill>
                <a:latin typeface="Times New Roman" panose="02020603050405020304" pitchFamily="18" charset="0"/>
                <a:cs typeface="Times New Roman" panose="02020603050405020304" pitchFamily="18" charset="0"/>
              </a:rPr>
              <a:t>January </a:t>
            </a:r>
            <a:r>
              <a:rPr lang="en-US" sz="1400" b="1" dirty="0" smtClean="0">
                <a:solidFill>
                  <a:srgbClr val="000000"/>
                </a:solidFill>
                <a:latin typeface="Times New Roman" panose="02020603050405020304" pitchFamily="18" charset="0"/>
                <a:cs typeface="Times New Roman" panose="02020603050405020304" pitchFamily="18" charset="0"/>
              </a:rPr>
              <a:t>18 </a:t>
            </a:r>
            <a:r>
              <a:rPr lang="en-US" sz="1400" b="1" dirty="0">
                <a:solidFill>
                  <a:srgbClr val="000000"/>
                </a:solidFill>
                <a:latin typeface="Times New Roman" panose="02020603050405020304" pitchFamily="18" charset="0"/>
                <a:cs typeface="Times New Roman" panose="02020603050405020304" pitchFamily="18" charset="0"/>
              </a:rPr>
              <a:t>- </a:t>
            </a:r>
            <a:r>
              <a:rPr lang="en-US" sz="1400" dirty="0" smtClean="0">
                <a:solidFill>
                  <a:srgbClr val="000000"/>
                </a:solidFill>
                <a:latin typeface="Times New Roman" panose="02020603050405020304" pitchFamily="18" charset="0"/>
                <a:cs typeface="Times New Roman" panose="02020603050405020304" pitchFamily="18" charset="0"/>
              </a:rPr>
              <a:t>Martin </a:t>
            </a:r>
            <a:r>
              <a:rPr lang="en-US" sz="1400" dirty="0">
                <a:solidFill>
                  <a:srgbClr val="000000"/>
                </a:solidFill>
                <a:latin typeface="Times New Roman" panose="02020603050405020304" pitchFamily="18" charset="0"/>
                <a:cs typeface="Times New Roman" panose="02020603050405020304" pitchFamily="18" charset="0"/>
              </a:rPr>
              <a:t>Luther King </a:t>
            </a:r>
            <a:r>
              <a:rPr lang="en-US" sz="1400" dirty="0" smtClean="0">
                <a:solidFill>
                  <a:srgbClr val="000000"/>
                </a:solidFill>
                <a:latin typeface="Times New Roman" panose="02020603050405020304" pitchFamily="18" charset="0"/>
                <a:cs typeface="Times New Roman" panose="02020603050405020304" pitchFamily="18" charset="0"/>
              </a:rPr>
              <a:t>Jr. Day (Monday)</a:t>
            </a:r>
            <a:endParaRPr lang="en-US" sz="1400" dirty="0">
              <a:solidFill>
                <a:srgbClr val="00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198520" y="6354571"/>
            <a:ext cx="2302033" cy="2369880"/>
          </a:xfrm>
          <a:prstGeom prst="rect">
            <a:avLst/>
          </a:prstGeom>
          <a:noFill/>
        </p:spPr>
        <p:txBody>
          <a:bodyPr wrap="square" rtlCol="0">
            <a:spAutoFit/>
          </a:bodyPr>
          <a:lstStyle/>
          <a:p>
            <a:r>
              <a:rPr lang="en-US" b="1" cap="all" dirty="0" smtClean="0">
                <a:solidFill>
                  <a:srgbClr val="0070C0"/>
                </a:solidFill>
                <a:uFill>
                  <a:solidFill>
                    <a:srgbClr val="0070C0"/>
                  </a:solidFill>
                </a:uFill>
                <a:latin typeface="Times New Roman" panose="02020603050405020304" pitchFamily="18" charset="0"/>
                <a:cs typeface="Times New Roman" panose="02020603050405020304" pitchFamily="18" charset="0"/>
              </a:rPr>
              <a:t>New product Arrivals</a:t>
            </a:r>
          </a:p>
          <a:p>
            <a:endParaRPr lang="en-US" sz="1400" b="1" cap="all" dirty="0" smtClean="0">
              <a:uFill>
                <a:solidFill>
                  <a:srgbClr val="0070C0"/>
                </a:solidFill>
              </a:uFill>
              <a:latin typeface="Times New Roman" panose="02020603050405020304" pitchFamily="18" charset="0"/>
              <a:cs typeface="Times New Roman" panose="02020603050405020304" pitchFamily="18" charset="0"/>
            </a:endParaRPr>
          </a:p>
          <a:p>
            <a:r>
              <a:rPr lang="en-US" sz="1400" b="1" cap="all" dirty="0" smtClean="0">
                <a:uFill>
                  <a:solidFill>
                    <a:srgbClr val="0070C0"/>
                  </a:solidFill>
                </a:uFill>
                <a:latin typeface="Times New Roman" panose="02020603050405020304" pitchFamily="18" charset="0"/>
                <a:cs typeface="Times New Roman" panose="02020603050405020304" pitchFamily="18" charset="0"/>
              </a:rPr>
              <a:t>Categories</a:t>
            </a:r>
          </a:p>
          <a:p>
            <a:pPr marL="285750" indent="-285750">
              <a:buFont typeface="Arial" panose="020B0604020202020204" pitchFamily="34" charset="0"/>
              <a:buChar char="•"/>
            </a:pPr>
            <a:r>
              <a:rPr lang="en-US" sz="1400" dirty="0">
                <a:uFill>
                  <a:solidFill>
                    <a:srgbClr val="0070C0"/>
                  </a:solidFill>
                </a:uFill>
                <a:latin typeface="Times New Roman" panose="02020603050405020304" pitchFamily="18" charset="0"/>
                <a:cs typeface="Times New Roman" panose="02020603050405020304" pitchFamily="18" charset="0"/>
              </a:rPr>
              <a:t>Tops</a:t>
            </a:r>
          </a:p>
          <a:p>
            <a:pPr marL="285750" indent="-285750">
              <a:buFont typeface="Arial" panose="020B0604020202020204" pitchFamily="34" charset="0"/>
              <a:buChar char="•"/>
            </a:pPr>
            <a:r>
              <a:rPr lang="en-US" sz="1400" dirty="0">
                <a:uFill>
                  <a:solidFill>
                    <a:srgbClr val="0070C0"/>
                  </a:solidFill>
                </a:uFill>
                <a:latin typeface="Times New Roman" panose="02020603050405020304" pitchFamily="18" charset="0"/>
                <a:cs typeface="Times New Roman" panose="02020603050405020304" pitchFamily="18" charset="0"/>
              </a:rPr>
              <a:t>Dresses</a:t>
            </a:r>
          </a:p>
          <a:p>
            <a:pPr marL="285750" indent="-285750">
              <a:buFont typeface="Arial" panose="020B0604020202020204" pitchFamily="34" charset="0"/>
              <a:buChar char="•"/>
            </a:pPr>
            <a:r>
              <a:rPr lang="en-US" sz="1400" dirty="0">
                <a:uFill>
                  <a:solidFill>
                    <a:srgbClr val="0070C0"/>
                  </a:solidFill>
                </a:uFill>
                <a:latin typeface="Times New Roman" panose="02020603050405020304" pitchFamily="18" charset="0"/>
                <a:cs typeface="Times New Roman" panose="02020603050405020304" pitchFamily="18" charset="0"/>
              </a:rPr>
              <a:t>Suits</a:t>
            </a:r>
          </a:p>
          <a:p>
            <a:pPr marL="285750" indent="-285750">
              <a:buFont typeface="Arial" panose="020B0604020202020204" pitchFamily="34" charset="0"/>
              <a:buChar char="•"/>
            </a:pPr>
            <a:r>
              <a:rPr lang="en-US" sz="1400" dirty="0">
                <a:uFill>
                  <a:solidFill>
                    <a:srgbClr val="0070C0"/>
                  </a:solidFill>
                </a:uFill>
                <a:latin typeface="Times New Roman" panose="02020603050405020304" pitchFamily="18" charset="0"/>
                <a:cs typeface="Times New Roman" panose="02020603050405020304" pitchFamily="18" charset="0"/>
              </a:rPr>
              <a:t>Bottoms</a:t>
            </a:r>
          </a:p>
          <a:p>
            <a:pPr marL="285750" indent="-285750">
              <a:buFont typeface="Arial" panose="020B0604020202020204" pitchFamily="34" charset="0"/>
              <a:buChar char="•"/>
            </a:pPr>
            <a:r>
              <a:rPr lang="en-US" sz="1400" dirty="0">
                <a:uFill>
                  <a:solidFill>
                    <a:srgbClr val="0070C0"/>
                  </a:solidFill>
                </a:uFill>
                <a:latin typeface="Times New Roman" panose="02020603050405020304" pitchFamily="18" charset="0"/>
                <a:cs typeface="Times New Roman" panose="02020603050405020304" pitchFamily="18" charset="0"/>
              </a:rPr>
              <a:t>Shoes</a:t>
            </a:r>
          </a:p>
          <a:p>
            <a:pPr marL="285750" indent="-285750">
              <a:buFont typeface="Arial" panose="020B0604020202020204" pitchFamily="34" charset="0"/>
              <a:buChar char="•"/>
            </a:pPr>
            <a:r>
              <a:rPr lang="en-US" sz="1400" dirty="0">
                <a:uFill>
                  <a:solidFill>
                    <a:srgbClr val="0070C0"/>
                  </a:solidFill>
                </a:uFill>
                <a:latin typeface="Times New Roman" panose="02020603050405020304" pitchFamily="18" charset="0"/>
                <a:cs typeface="Times New Roman" panose="02020603050405020304" pitchFamily="18" charset="0"/>
              </a:rPr>
              <a:t>Accessories </a:t>
            </a:r>
          </a:p>
        </p:txBody>
      </p:sp>
      <p:sp>
        <p:nvSpPr>
          <p:cNvPr id="23" name="TextBox 22"/>
          <p:cNvSpPr txBox="1"/>
          <p:nvPr/>
        </p:nvSpPr>
        <p:spPr>
          <a:xfrm>
            <a:off x="274720" y="4900645"/>
            <a:ext cx="2971800" cy="1292662"/>
          </a:xfrm>
          <a:prstGeom prst="rect">
            <a:avLst/>
          </a:prstGeom>
          <a:noFill/>
        </p:spPr>
        <p:txBody>
          <a:bodyPr wrap="square" rtlCol="0">
            <a:spAutoFit/>
          </a:bodyPr>
          <a:lstStyle/>
          <a:p>
            <a:r>
              <a:rPr lang="en-US" b="1" cap="all" dirty="0" smtClean="0">
                <a:solidFill>
                  <a:srgbClr val="0070C0"/>
                </a:solidFill>
                <a:latin typeface="Times New Roman" panose="02020603050405020304" pitchFamily="18" charset="0"/>
                <a:cs typeface="Times New Roman" panose="02020603050405020304" pitchFamily="18" charset="0"/>
              </a:rPr>
              <a:t>Employee of the month</a:t>
            </a:r>
          </a:p>
          <a:p>
            <a:endParaRPr lang="en-US" sz="1400" cap="all" dirty="0">
              <a:solidFill>
                <a:srgbClr val="0070C0"/>
              </a:solidFill>
              <a:latin typeface="Times New Roman" panose="02020603050405020304" pitchFamily="18" charset="0"/>
              <a:cs typeface="Times New Roman" panose="02020603050405020304" pitchFamily="18" charset="0"/>
            </a:endParaRPr>
          </a:p>
          <a:p>
            <a:r>
              <a:rPr lang="en-US" sz="1400" dirty="0">
                <a:solidFill>
                  <a:srgbClr val="D8D8D8">
                    <a:lumMod val="10000"/>
                  </a:srgbClr>
                </a:solidFill>
                <a:latin typeface="Times New Roman" panose="02020603050405020304" pitchFamily="18" charset="0"/>
                <a:cs typeface="Times New Roman" panose="02020603050405020304" pitchFamily="18" charset="0"/>
              </a:rPr>
              <a:t>Congratulations </a:t>
            </a:r>
            <a:r>
              <a:rPr lang="en-US" sz="1400" dirty="0" err="1">
                <a:solidFill>
                  <a:srgbClr val="D8D8D8">
                    <a:lumMod val="10000"/>
                  </a:srgbClr>
                </a:solidFill>
                <a:latin typeface="Times New Roman" panose="02020603050405020304" pitchFamily="18" charset="0"/>
                <a:cs typeface="Times New Roman" panose="02020603050405020304" pitchFamily="18" charset="0"/>
              </a:rPr>
              <a:t>Purnata</a:t>
            </a:r>
            <a:r>
              <a:rPr lang="en-US" sz="1400" dirty="0">
                <a:solidFill>
                  <a:srgbClr val="D8D8D8">
                    <a:lumMod val="10000"/>
                  </a:srgbClr>
                </a:solidFill>
                <a:latin typeface="Times New Roman" panose="02020603050405020304" pitchFamily="18" charset="0"/>
                <a:cs typeface="Times New Roman" panose="02020603050405020304" pitchFamily="18" charset="0"/>
              </a:rPr>
              <a:t> </a:t>
            </a:r>
            <a:r>
              <a:rPr lang="en-US" sz="1400" dirty="0" smtClean="0">
                <a:solidFill>
                  <a:srgbClr val="D8D8D8">
                    <a:lumMod val="10000"/>
                  </a:srgbClr>
                </a:solidFill>
                <a:latin typeface="Times New Roman" panose="02020603050405020304" pitchFamily="18" charset="0"/>
                <a:cs typeface="Times New Roman" panose="02020603050405020304" pitchFamily="18" charset="0"/>
              </a:rPr>
              <a:t>Anwar you </a:t>
            </a:r>
            <a:r>
              <a:rPr lang="en-US" sz="1400" dirty="0">
                <a:solidFill>
                  <a:srgbClr val="D8D8D8">
                    <a:lumMod val="10000"/>
                  </a:srgbClr>
                </a:solidFill>
                <a:latin typeface="Times New Roman" panose="02020603050405020304" pitchFamily="18" charset="0"/>
                <a:cs typeface="Times New Roman" panose="02020603050405020304" pitchFamily="18" charset="0"/>
              </a:rPr>
              <a:t>are the E</a:t>
            </a:r>
            <a:r>
              <a:rPr lang="en-US" sz="1400" dirty="0" smtClean="0">
                <a:solidFill>
                  <a:srgbClr val="D8D8D8">
                    <a:lumMod val="10000"/>
                  </a:srgbClr>
                </a:solidFill>
                <a:latin typeface="Times New Roman" panose="02020603050405020304" pitchFamily="18" charset="0"/>
                <a:cs typeface="Times New Roman" panose="02020603050405020304" pitchFamily="18" charset="0"/>
              </a:rPr>
              <a:t>mployee </a:t>
            </a:r>
            <a:r>
              <a:rPr lang="en-US" sz="1400" dirty="0">
                <a:solidFill>
                  <a:srgbClr val="D8D8D8">
                    <a:lumMod val="10000"/>
                  </a:srgbClr>
                </a:solidFill>
                <a:latin typeface="Times New Roman" panose="02020603050405020304" pitchFamily="18" charset="0"/>
                <a:cs typeface="Times New Roman" panose="02020603050405020304" pitchFamily="18" charset="0"/>
              </a:rPr>
              <a:t>of the </a:t>
            </a:r>
            <a:r>
              <a:rPr lang="en-US" sz="1400" dirty="0" smtClean="0">
                <a:solidFill>
                  <a:srgbClr val="D8D8D8">
                    <a:lumMod val="10000"/>
                  </a:srgbClr>
                </a:solidFill>
                <a:latin typeface="Times New Roman" panose="02020603050405020304" pitchFamily="18" charset="0"/>
                <a:cs typeface="Times New Roman" panose="02020603050405020304" pitchFamily="18" charset="0"/>
              </a:rPr>
              <a:t>Month!</a:t>
            </a:r>
            <a:endParaRPr lang="en-US" sz="1400" dirty="0">
              <a:solidFill>
                <a:srgbClr val="D8D8D8">
                  <a:lumMod val="10000"/>
                </a:srgbClr>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274720" y="2698925"/>
            <a:ext cx="2819400" cy="2154436"/>
          </a:xfrm>
          <a:prstGeom prst="rect">
            <a:avLst/>
          </a:prstGeom>
          <a:noFill/>
        </p:spPr>
        <p:txBody>
          <a:bodyPr wrap="square" rtlCol="0">
            <a:spAutoFit/>
          </a:bodyPr>
          <a:lstStyle/>
          <a:p>
            <a:r>
              <a:rPr lang="en-US" b="1" cap="all" dirty="0" smtClean="0">
                <a:solidFill>
                  <a:srgbClr val="0070C0"/>
                </a:solidFill>
                <a:latin typeface="Times New Roman" panose="02020603050405020304" pitchFamily="18" charset="0"/>
                <a:cs typeface="Times New Roman" panose="02020603050405020304" pitchFamily="18" charset="0"/>
              </a:rPr>
              <a:t>Department of the month</a:t>
            </a:r>
          </a:p>
          <a:p>
            <a:endParaRPr lang="en-US" sz="1400" cap="all" dirty="0">
              <a:solidFill>
                <a:srgbClr val="0070C0"/>
              </a:solidFill>
              <a:latin typeface="Times New Roman" panose="02020603050405020304" pitchFamily="18" charset="0"/>
              <a:cs typeface="Times New Roman" panose="02020603050405020304" pitchFamily="18" charset="0"/>
            </a:endParaRPr>
          </a:p>
          <a:p>
            <a:r>
              <a:rPr lang="en-US" sz="1400" dirty="0" smtClean="0">
                <a:solidFill>
                  <a:schemeClr val="bg1">
                    <a:lumMod val="10000"/>
                  </a:schemeClr>
                </a:solidFill>
                <a:latin typeface="Times New Roman" panose="02020603050405020304" pitchFamily="18" charset="0"/>
                <a:cs typeface="Times New Roman" panose="02020603050405020304" pitchFamily="18" charset="0"/>
              </a:rPr>
              <a:t>Congratulations Purchasing you are the Department of the Month! You have made this company proud by bringing in al this revenue and we would not be here today with out you!</a:t>
            </a:r>
            <a:endParaRPr lang="en-US" sz="14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653083" y="4004493"/>
            <a:ext cx="2878680" cy="3877985"/>
          </a:xfrm>
          <a:prstGeom prst="rect">
            <a:avLst/>
          </a:prstGeom>
          <a:noFill/>
        </p:spPr>
        <p:txBody>
          <a:bodyPr wrap="square" rtlCol="0">
            <a:spAutoFit/>
          </a:bodyPr>
          <a:lstStyle/>
          <a:p>
            <a:r>
              <a:rPr lang="en-US" b="1" cap="all" dirty="0" smtClean="0">
                <a:solidFill>
                  <a:srgbClr val="0070C0"/>
                </a:solidFill>
                <a:latin typeface="Times New Roman" panose="02020603050405020304" pitchFamily="18" charset="0"/>
                <a:cs typeface="Times New Roman" panose="02020603050405020304" pitchFamily="18" charset="0"/>
              </a:rPr>
              <a:t>New Year’s</a:t>
            </a:r>
            <a:r>
              <a:rPr lang="en-US" b="1" cap="all" dirty="0">
                <a:solidFill>
                  <a:srgbClr val="0070C0"/>
                </a:solidFill>
                <a:latin typeface="Times New Roman" panose="02020603050405020304" pitchFamily="18" charset="0"/>
                <a:cs typeface="Times New Roman" panose="02020603050405020304" pitchFamily="18" charset="0"/>
              </a:rPr>
              <a:t> </a:t>
            </a:r>
            <a:r>
              <a:rPr lang="en-US" b="1" cap="all" dirty="0" smtClean="0">
                <a:solidFill>
                  <a:srgbClr val="0070C0"/>
                </a:solidFill>
                <a:latin typeface="Times New Roman" panose="02020603050405020304" pitchFamily="18" charset="0"/>
                <a:cs typeface="Times New Roman" panose="02020603050405020304" pitchFamily="18" charset="0"/>
              </a:rPr>
              <a:t>resolutions</a:t>
            </a:r>
          </a:p>
          <a:p>
            <a:endParaRPr lang="en-US" sz="1400" b="1" cap="all" dirty="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Gabriel Miller </a:t>
            </a:r>
            <a:r>
              <a:rPr lang="en-US" sz="1400" dirty="0" smtClean="0">
                <a:latin typeface="Times New Roman" panose="02020603050405020304" pitchFamily="18" charset="0"/>
                <a:cs typeface="Times New Roman" panose="02020603050405020304" pitchFamily="18" charset="0"/>
              </a:rPr>
              <a:t>-  Seize the day.</a:t>
            </a:r>
          </a:p>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Marc </a:t>
            </a:r>
            <a:r>
              <a:rPr lang="en-US" sz="1400" b="1" dirty="0" err="1" smtClean="0">
                <a:latin typeface="Times New Roman" panose="02020603050405020304" pitchFamily="18" charset="0"/>
                <a:cs typeface="Times New Roman" panose="02020603050405020304" pitchFamily="18" charset="0"/>
              </a:rPr>
              <a:t>Hallinger</a:t>
            </a:r>
            <a:r>
              <a:rPr lang="en-US" sz="1400" b="1" dirty="0" smtClean="0">
                <a:latin typeface="Times New Roman" panose="02020603050405020304" pitchFamily="18" charset="0"/>
                <a:cs typeface="Times New Roman" panose="02020603050405020304" pitchFamily="18" charset="0"/>
              </a:rPr>
              <a:t> – </a:t>
            </a:r>
            <a:r>
              <a:rPr lang="en-US" sz="1400" dirty="0" smtClean="0">
                <a:latin typeface="Times New Roman" panose="02020603050405020304" pitchFamily="18" charset="0"/>
                <a:cs typeface="Times New Roman" panose="02020603050405020304" pitchFamily="18" charset="0"/>
              </a:rPr>
              <a:t>Work out</a:t>
            </a:r>
          </a:p>
          <a:p>
            <a:endParaRPr lang="en-US" sz="1400" b="1" dirty="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Edgar Gomez – </a:t>
            </a:r>
            <a:r>
              <a:rPr lang="en-US" sz="1400" dirty="0" smtClean="0">
                <a:latin typeface="Times New Roman" panose="02020603050405020304" pitchFamily="18" charset="0"/>
                <a:cs typeface="Times New Roman" panose="02020603050405020304" pitchFamily="18" charset="0"/>
              </a:rPr>
              <a:t>Work out, make friends, sleep 7-8 hours, eat heathy food, and grow up.</a:t>
            </a:r>
          </a:p>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Lissette Acosta – </a:t>
            </a:r>
            <a:r>
              <a:rPr lang="en-US" sz="1400" dirty="0" smtClean="0">
                <a:latin typeface="Times New Roman" panose="02020603050405020304" pitchFamily="18" charset="0"/>
                <a:cs typeface="Times New Roman" panose="02020603050405020304" pitchFamily="18" charset="0"/>
              </a:rPr>
              <a:t>Become more active, confident, and take some chances, </a:t>
            </a:r>
            <a:r>
              <a:rPr lang="en-US" sz="1400" dirty="0">
                <a:latin typeface="Times New Roman" panose="02020603050405020304" pitchFamily="18" charset="0"/>
                <a:cs typeface="Times New Roman" panose="02020603050405020304" pitchFamily="18" charset="0"/>
              </a:rPr>
              <a:t>g</a:t>
            </a:r>
            <a:r>
              <a:rPr lang="en-US" sz="1400" dirty="0" smtClean="0">
                <a:latin typeface="Times New Roman" panose="02020603050405020304" pitchFamily="18" charset="0"/>
                <a:cs typeface="Times New Roman" panose="02020603050405020304" pitchFamily="18" charset="0"/>
              </a:rPr>
              <a:t>et more sleep, volunteer and give more to charities</a:t>
            </a:r>
            <a:r>
              <a:rPr lang="en-US" sz="1400" b="1" dirty="0" smtClean="0">
                <a:latin typeface="Times New Roman" panose="02020603050405020304" pitchFamily="18" charset="0"/>
                <a:cs typeface="Times New Roman" panose="02020603050405020304" pitchFamily="18" charset="0"/>
              </a:rPr>
              <a:t>.</a:t>
            </a:r>
          </a:p>
          <a:p>
            <a:endParaRPr lang="en-US" sz="1400" b="1" dirty="0" smtClean="0">
              <a:latin typeface="Times New Roman" panose="02020603050405020304" pitchFamily="18" charset="0"/>
              <a:cs typeface="Times New Roman" panose="02020603050405020304" pitchFamily="18" charset="0"/>
            </a:endParaRPr>
          </a:p>
          <a:p>
            <a:r>
              <a:rPr lang="en-US" sz="1400" b="1" dirty="0" smtClean="0">
                <a:latin typeface="Times New Roman" panose="02020603050405020304" pitchFamily="18" charset="0"/>
                <a:cs typeface="Times New Roman" panose="02020603050405020304" pitchFamily="18" charset="0"/>
              </a:rPr>
              <a:t>Kimberly Sanchez – </a:t>
            </a:r>
            <a:r>
              <a:rPr lang="en-US" sz="1400" dirty="0" smtClean="0">
                <a:latin typeface="Times New Roman" panose="02020603050405020304" pitchFamily="18" charset="0"/>
                <a:cs typeface="Times New Roman" panose="02020603050405020304" pitchFamily="18" charset="0"/>
              </a:rPr>
              <a:t>Eat heathier.</a:t>
            </a:r>
          </a:p>
        </p:txBody>
      </p:sp>
      <p:sp>
        <p:nvSpPr>
          <p:cNvPr id="25" name="TextBox 24"/>
          <p:cNvSpPr txBox="1"/>
          <p:nvPr/>
        </p:nvSpPr>
        <p:spPr>
          <a:xfrm>
            <a:off x="0" y="2100018"/>
            <a:ext cx="3126873" cy="307777"/>
          </a:xfrm>
          <a:prstGeom prst="rect">
            <a:avLst/>
          </a:prstGeom>
          <a:noFill/>
          <a:ln>
            <a:noFill/>
          </a:ln>
        </p:spPr>
        <p:txBody>
          <a:bodyPr wrap="square" rtlCol="0">
            <a:spAutoFit/>
          </a:bodyPr>
          <a:lstStyle/>
          <a:p>
            <a:r>
              <a:rPr lang="en-US" sz="1400" b="1" dirty="0" smtClean="0">
                <a:solidFill>
                  <a:schemeClr val="bg1">
                    <a:lumMod val="10000"/>
                  </a:schemeClr>
                </a:solidFill>
                <a:latin typeface="Times New Roman" panose="02020603050405020304" pitchFamily="18" charset="0"/>
                <a:cs typeface="Times New Roman" panose="02020603050405020304" pitchFamily="18" charset="0"/>
              </a:rPr>
              <a:t>The News </a:t>
            </a:r>
            <a:r>
              <a:rPr lang="en-US" sz="1400" b="1" dirty="0">
                <a:solidFill>
                  <a:schemeClr val="bg1">
                    <a:lumMod val="10000"/>
                  </a:schemeClr>
                </a:solidFill>
                <a:latin typeface="Times New Roman" panose="02020603050405020304" pitchFamily="18" charset="0"/>
                <a:cs typeface="Times New Roman" panose="02020603050405020304" pitchFamily="18" charset="0"/>
              </a:rPr>
              <a:t>L</a:t>
            </a:r>
            <a:r>
              <a:rPr lang="en-US" sz="1400" b="1" dirty="0" smtClean="0">
                <a:solidFill>
                  <a:schemeClr val="bg1">
                    <a:lumMod val="10000"/>
                  </a:schemeClr>
                </a:solidFill>
                <a:latin typeface="Times New Roman" panose="02020603050405020304" pitchFamily="18" charset="0"/>
                <a:cs typeface="Times New Roman" panose="02020603050405020304" pitchFamily="18" charset="0"/>
              </a:rPr>
              <a:t>aid </a:t>
            </a:r>
            <a:r>
              <a:rPr lang="en-US" sz="1400" b="1" dirty="0">
                <a:solidFill>
                  <a:schemeClr val="bg1">
                    <a:lumMod val="10000"/>
                  </a:schemeClr>
                </a:solidFill>
                <a:latin typeface="Times New Roman" panose="02020603050405020304" pitchFamily="18" charset="0"/>
                <a:cs typeface="Times New Roman" panose="02020603050405020304" pitchFamily="18" charset="0"/>
              </a:rPr>
              <a:t>O</a:t>
            </a:r>
            <a:r>
              <a:rPr lang="en-US" sz="1400" b="1" dirty="0" smtClean="0">
                <a:solidFill>
                  <a:schemeClr val="bg1">
                    <a:lumMod val="10000"/>
                  </a:schemeClr>
                </a:solidFill>
                <a:latin typeface="Times New Roman" panose="02020603050405020304" pitchFamily="18" charset="0"/>
                <a:cs typeface="Times New Roman" panose="02020603050405020304" pitchFamily="18" charset="0"/>
              </a:rPr>
              <a:t>ut Month by Month</a:t>
            </a:r>
            <a:endParaRPr lang="en-US" sz="1400" b="1" dirty="0">
              <a:solidFill>
                <a:schemeClr val="bg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2707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ycinsiderguide.com/wp-content/uploads/2013/01/new-years-eve-ball-drop-par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961"/>
            <a:ext cx="6858000" cy="16211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964" y="143725"/>
            <a:ext cx="6389687"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0" y="1571290"/>
            <a:ext cx="6858000" cy="120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552698" y="2298815"/>
            <a:ext cx="1752600" cy="400110"/>
          </a:xfrm>
          <a:prstGeom prst="rect">
            <a:avLst/>
          </a:prstGeom>
          <a:noFill/>
        </p:spPr>
        <p:txBody>
          <a:bodyPr wrap="square" rtlCol="0">
            <a:spAutoFit/>
          </a:bodyPr>
          <a:lstStyle/>
          <a:p>
            <a:r>
              <a:rPr lang="en-US" sz="2000" b="1" u="sng" dirty="0" smtClean="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January 2016</a:t>
            </a:r>
            <a:endParaRPr lang="en-US" sz="2000" b="1" u="sng"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endParaRPr>
          </a:p>
        </p:txBody>
      </p:sp>
      <p:pic>
        <p:nvPicPr>
          <p:cNvPr id="1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8600" t="22423" r="26973" b="26463"/>
          <a:stretch/>
        </p:blipFill>
        <p:spPr bwMode="auto">
          <a:xfrm>
            <a:off x="36689" y="-105110"/>
            <a:ext cx="1981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100" y="1691538"/>
            <a:ext cx="6868100" cy="341932"/>
          </a:xfrm>
          <a:prstGeom prst="rect">
            <a:avLst/>
          </a:prstGeom>
          <a:solidFill>
            <a:srgbClr val="3366FF"/>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Bauhaus 93" panose="04030905020B02020C02" pitchFamily="82" charset="0"/>
              </a:rPr>
              <a:t>HAPPY NEW YEAR</a:t>
            </a:r>
            <a:endParaRPr lang="en-US" sz="2400" dirty="0">
              <a:latin typeface="Bauhaus 93" panose="04030905020B02020C02" pitchFamily="82" charset="0"/>
            </a:endParaRPr>
          </a:p>
        </p:txBody>
      </p:sp>
      <p:pic>
        <p:nvPicPr>
          <p:cNvPr id="1028" name="Picture 4" descr="http://webbyarts.com/wp-content/uploads/2012/11/diwali_vector_main.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853" t="60168" r="6406" b="6406"/>
          <a:stretch/>
        </p:blipFill>
        <p:spPr bwMode="auto">
          <a:xfrm rot="19294300">
            <a:off x="-5340" y="1577803"/>
            <a:ext cx="533401" cy="66675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webbyarts.com/wp-content/uploads/2012/11/diwali_vector_main.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1668" t="4456" r="-1" b="62117"/>
          <a:stretch/>
        </p:blipFill>
        <p:spPr bwMode="auto">
          <a:xfrm rot="1051842">
            <a:off x="1313609" y="1502142"/>
            <a:ext cx="647698" cy="7641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webbyarts.com/wp-content/uploads/2012/11/diwali_vector_main.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9305" t="12356" r="33954" b="67418"/>
          <a:stretch/>
        </p:blipFill>
        <p:spPr bwMode="auto">
          <a:xfrm>
            <a:off x="4777998" y="1646004"/>
            <a:ext cx="621417" cy="4660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webbyarts.com/wp-content/uploads/2012/11/diwali_vector_main.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6079" r="74691" b="65022"/>
          <a:stretch/>
        </p:blipFill>
        <p:spPr bwMode="auto">
          <a:xfrm rot="818488">
            <a:off x="574426" y="1481182"/>
            <a:ext cx="601694" cy="63575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webbyarts.com/wp-content/uploads/2012/11/diwali_vector_main.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79" t="63270" r="66397" b="6406"/>
          <a:stretch/>
        </p:blipFill>
        <p:spPr bwMode="auto">
          <a:xfrm rot="19692045">
            <a:off x="6216238" y="1600200"/>
            <a:ext cx="631050" cy="5742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webbyarts.com/wp-content/uploads/2012/11/diwali_vector_main.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6079" r="74691" b="65022"/>
          <a:stretch/>
        </p:blipFill>
        <p:spPr bwMode="auto">
          <a:xfrm rot="20102468">
            <a:off x="5485893" y="1582187"/>
            <a:ext cx="490707" cy="51848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698899" y="2880756"/>
            <a:ext cx="3460202" cy="400110"/>
          </a:xfrm>
          <a:prstGeom prst="rect">
            <a:avLst/>
          </a:prstGeom>
          <a:noFill/>
        </p:spPr>
        <p:txBody>
          <a:bodyPr wrap="square" rtlCol="0">
            <a:spAutoFit/>
          </a:bodyPr>
          <a:lstStyle/>
          <a:p>
            <a:pPr algn="ctr"/>
            <a:r>
              <a:rPr lang="en-US" sz="2000" b="1" cap="all" dirty="0" smtClean="0">
                <a:solidFill>
                  <a:srgbClr val="0070C0"/>
                </a:solidFill>
                <a:latin typeface="Times New Roman" panose="02020603050405020304" pitchFamily="18" charset="0"/>
                <a:cs typeface="Times New Roman" panose="02020603050405020304" pitchFamily="18" charset="0"/>
              </a:rPr>
              <a:t>New Years One-liners</a:t>
            </a:r>
            <a:endParaRPr lang="en-US" sz="2000" b="1" cap="all" dirty="0">
              <a:solidFill>
                <a:srgbClr val="0070C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61359" y="3259140"/>
            <a:ext cx="6270403" cy="5262979"/>
          </a:xfrm>
          <a:prstGeom prst="rect">
            <a:avLst/>
          </a:prstGeom>
        </p:spPr>
        <p:txBody>
          <a:bodyPr wrap="square">
            <a:spAutoFit/>
          </a:bodyPr>
          <a:lstStyle/>
          <a:p>
            <a:pPr marL="285750" indent="-285750">
              <a:buClr>
                <a:srgbClr val="FF0000"/>
              </a:buClr>
              <a:buFont typeface="Times New Roman" panose="02020603050405020304" pitchFamily="18" charset="0"/>
              <a:buChar char="☺"/>
            </a:pPr>
            <a:r>
              <a:rPr lang="en-US" sz="1400" dirty="0">
                <a:latin typeface="Times New Roman" panose="02020603050405020304" pitchFamily="18" charset="0"/>
                <a:cs typeface="Times New Roman" panose="02020603050405020304" pitchFamily="18" charset="0"/>
              </a:rPr>
              <a:t>A New Year's resolution is something that goes in one year and out the other.</a:t>
            </a:r>
          </a:p>
          <a:p>
            <a:pPr marL="285750" indent="-285750">
              <a:buClr>
                <a:srgbClr val="FF0000"/>
              </a:buClr>
              <a:buFont typeface="Times New Roman" panose="02020603050405020304" pitchFamily="18" charset="0"/>
              <a:buChar char="☺"/>
            </a:pPr>
            <a:endParaRPr lang="en-US" sz="1400" dirty="0">
              <a:latin typeface="Times New Roman" panose="02020603050405020304" pitchFamily="18" charset="0"/>
              <a:cs typeface="Times New Roman" panose="02020603050405020304" pitchFamily="18" charset="0"/>
            </a:endParaRPr>
          </a:p>
          <a:p>
            <a:pPr marL="285750" indent="-285750">
              <a:buClr>
                <a:srgbClr val="FF0000"/>
              </a:buClr>
              <a:buFont typeface="Times New Roman" panose="02020603050405020304" pitchFamily="18" charset="0"/>
              <a:buChar char="☺"/>
            </a:pPr>
            <a:r>
              <a:rPr lang="en-US" sz="1400" dirty="0" smtClean="0">
                <a:latin typeface="Times New Roman" panose="02020603050405020304" pitchFamily="18" charset="0"/>
                <a:cs typeface="Times New Roman" panose="02020603050405020304" pitchFamily="18" charset="0"/>
              </a:rPr>
              <a:t>My </a:t>
            </a:r>
            <a:r>
              <a:rPr lang="en-US" sz="1400" dirty="0">
                <a:latin typeface="Times New Roman" panose="02020603050405020304" pitchFamily="18" charset="0"/>
                <a:cs typeface="Times New Roman" panose="02020603050405020304" pitchFamily="18" charset="0"/>
              </a:rPr>
              <a:t>New Years resolution is 1080p.</a:t>
            </a:r>
          </a:p>
          <a:p>
            <a:pPr marL="285750" indent="-285750">
              <a:buClr>
                <a:srgbClr val="FF0000"/>
              </a:buClr>
              <a:buFont typeface="Times New Roman" panose="02020603050405020304" pitchFamily="18" charset="0"/>
              <a:buChar char="☺"/>
            </a:pPr>
            <a:endParaRPr lang="en-US" sz="1400" dirty="0">
              <a:latin typeface="Times New Roman" panose="02020603050405020304" pitchFamily="18" charset="0"/>
              <a:cs typeface="Times New Roman" panose="02020603050405020304" pitchFamily="18" charset="0"/>
            </a:endParaRPr>
          </a:p>
          <a:p>
            <a:pPr marL="285750" indent="-285750">
              <a:buClr>
                <a:srgbClr val="FF0000"/>
              </a:buClr>
              <a:buFont typeface="Times New Roman" panose="02020603050405020304" pitchFamily="18" charset="0"/>
              <a:buChar char="☺"/>
            </a:pPr>
            <a:r>
              <a:rPr lang="en-US" sz="1400" dirty="0" smtClean="0">
                <a:latin typeface="Times New Roman" panose="02020603050405020304" pitchFamily="18" charset="0"/>
                <a:cs typeface="Times New Roman" panose="02020603050405020304" pitchFamily="18" charset="0"/>
              </a:rPr>
              <a:t>I </a:t>
            </a:r>
            <a:r>
              <a:rPr lang="en-US" sz="1400" dirty="0">
                <a:latin typeface="Times New Roman" panose="02020603050405020304" pitchFamily="18" charset="0"/>
                <a:cs typeface="Times New Roman" panose="02020603050405020304" pitchFamily="18" charset="0"/>
              </a:rPr>
              <a:t>was going to quit all my bad habits for the new year, but then I remembered that nobody likes a quitter</a:t>
            </a:r>
            <a:r>
              <a:rPr lang="en-US" sz="1400" dirty="0" smtClean="0">
                <a:latin typeface="Times New Roman" panose="02020603050405020304" pitchFamily="18" charset="0"/>
                <a:cs typeface="Times New Roman" panose="02020603050405020304" pitchFamily="18" charset="0"/>
              </a:rPr>
              <a:t>.</a:t>
            </a:r>
          </a:p>
          <a:p>
            <a:pPr marL="285750" indent="-285750">
              <a:buClr>
                <a:srgbClr val="FF0000"/>
              </a:buClr>
              <a:buFont typeface="Times New Roman" panose="02020603050405020304" pitchFamily="18" charset="0"/>
              <a:buChar char="☺"/>
            </a:pPr>
            <a:endParaRPr lang="en-US" sz="1400" dirty="0">
              <a:latin typeface="Times New Roman" panose="02020603050405020304" pitchFamily="18" charset="0"/>
              <a:cs typeface="Times New Roman" panose="02020603050405020304" pitchFamily="18" charset="0"/>
            </a:endParaRPr>
          </a:p>
          <a:p>
            <a:pPr marL="285750" indent="-285750">
              <a:buClr>
                <a:srgbClr val="FF0000"/>
              </a:buClr>
              <a:buFont typeface="Times New Roman" panose="02020603050405020304" pitchFamily="18" charset="0"/>
              <a:buChar char="☺"/>
            </a:pPr>
            <a:r>
              <a:rPr lang="en-US" sz="1400" dirty="0">
                <a:latin typeface="Times New Roman" panose="02020603050405020304" pitchFamily="18" charset="0"/>
                <a:cs typeface="Times New Roman" panose="02020603050405020304" pitchFamily="18" charset="0"/>
              </a:rPr>
              <a:t>New Year's is just a holiday created by calendar companies who don't want you reusing last year's calendar</a:t>
            </a:r>
            <a:r>
              <a:rPr lang="en-US" sz="1400" dirty="0" smtClean="0">
                <a:latin typeface="Times New Roman" panose="02020603050405020304" pitchFamily="18" charset="0"/>
                <a:cs typeface="Times New Roman" panose="02020603050405020304" pitchFamily="18" charset="0"/>
              </a:rPr>
              <a:t>.</a:t>
            </a:r>
          </a:p>
          <a:p>
            <a:pPr marL="285750" indent="-285750">
              <a:buClr>
                <a:srgbClr val="FF0000"/>
              </a:buClr>
              <a:buFont typeface="Times New Roman" panose="02020603050405020304" pitchFamily="18" charset="0"/>
              <a:buChar char="☺"/>
            </a:pPr>
            <a:endParaRPr lang="en-US" sz="1400" dirty="0">
              <a:latin typeface="Times New Roman" panose="02020603050405020304" pitchFamily="18" charset="0"/>
              <a:cs typeface="Times New Roman" panose="02020603050405020304" pitchFamily="18" charset="0"/>
            </a:endParaRPr>
          </a:p>
          <a:p>
            <a:pPr marL="285750" indent="-285750">
              <a:buClr>
                <a:srgbClr val="FF0000"/>
              </a:buClr>
              <a:buFont typeface="Times New Roman" panose="02020603050405020304" pitchFamily="18" charset="0"/>
              <a:buChar char="☺"/>
            </a:pPr>
            <a:endParaRPr lang="en-US" sz="1400" dirty="0">
              <a:latin typeface="Times New Roman" panose="02020603050405020304" pitchFamily="18" charset="0"/>
              <a:cs typeface="Times New Roman" panose="02020603050405020304" pitchFamily="18" charset="0"/>
            </a:endParaRPr>
          </a:p>
          <a:p>
            <a:pPr marL="285750" indent="-285750" fontAlgn="base">
              <a:buClr>
                <a:srgbClr val="FF0000"/>
              </a:buClr>
              <a:buFont typeface="Times New Roman" panose="02020603050405020304" pitchFamily="18" charset="0"/>
              <a:buChar char="☺"/>
            </a:pPr>
            <a:r>
              <a:rPr lang="en-US" sz="1400" dirty="0">
                <a:latin typeface="Times New Roman" panose="02020603050405020304" pitchFamily="18" charset="0"/>
                <a:cs typeface="Times New Roman" panose="02020603050405020304" pitchFamily="18" charset="0"/>
              </a:rPr>
              <a:t>When I thought about the evils of drinking in the New Year, I gave up thinking.</a:t>
            </a:r>
          </a:p>
          <a:p>
            <a:pPr marL="285750" indent="-285750" fontAlgn="base">
              <a:buClr>
                <a:srgbClr val="FF0000"/>
              </a:buClr>
              <a:buFont typeface="Times New Roman" panose="02020603050405020304" pitchFamily="18" charset="0"/>
              <a:buChar char="☺"/>
            </a:pPr>
            <a:endParaRPr lang="en-US" sz="1400" dirty="0" smtClean="0">
              <a:latin typeface="Times New Roman" panose="02020603050405020304" pitchFamily="18" charset="0"/>
              <a:cs typeface="Times New Roman" panose="02020603050405020304" pitchFamily="18" charset="0"/>
            </a:endParaRPr>
          </a:p>
          <a:p>
            <a:pPr marL="285750" indent="-285750" fontAlgn="base">
              <a:buClr>
                <a:srgbClr val="FF0000"/>
              </a:buClr>
              <a:buFont typeface="Times New Roman" panose="02020603050405020304" pitchFamily="18" charset="0"/>
              <a:buChar char="☺"/>
            </a:pPr>
            <a:r>
              <a:rPr lang="en-US" sz="1400" dirty="0" smtClean="0">
                <a:latin typeface="Times New Roman" panose="02020603050405020304" pitchFamily="18" charset="0"/>
                <a:cs typeface="Times New Roman" panose="02020603050405020304" pitchFamily="18" charset="0"/>
              </a:rPr>
              <a:t>You </a:t>
            </a:r>
            <a:r>
              <a:rPr lang="en-US" sz="1400" dirty="0">
                <a:latin typeface="Times New Roman" panose="02020603050405020304" pitchFamily="18" charset="0"/>
                <a:cs typeface="Times New Roman" panose="02020603050405020304" pitchFamily="18" charset="0"/>
              </a:rPr>
              <a:t>know its time for a New Year’s Resolution to lose weight when you step on a talking scale and it says, “One at a time, please!”</a:t>
            </a:r>
          </a:p>
          <a:p>
            <a:pPr marL="285750" indent="-285750" fontAlgn="base">
              <a:buClr>
                <a:srgbClr val="FF0000"/>
              </a:buClr>
              <a:buFont typeface="Times New Roman" panose="02020603050405020304" pitchFamily="18" charset="0"/>
              <a:buChar char="☺"/>
            </a:pPr>
            <a:endParaRPr lang="en-US" sz="1400" dirty="0">
              <a:latin typeface="Times New Roman" panose="02020603050405020304" pitchFamily="18" charset="0"/>
              <a:cs typeface="Times New Roman" panose="02020603050405020304" pitchFamily="18" charset="0"/>
            </a:endParaRPr>
          </a:p>
          <a:p>
            <a:pPr marL="285750" indent="-285750" fontAlgn="base">
              <a:buClr>
                <a:srgbClr val="FF0000"/>
              </a:buClr>
              <a:buFont typeface="Times New Roman" panose="02020603050405020304" pitchFamily="18" charset="0"/>
              <a:buChar char="☺"/>
            </a:pPr>
            <a:r>
              <a:rPr lang="en-US" sz="1400" dirty="0">
                <a:latin typeface="Times New Roman" panose="02020603050405020304" pitchFamily="18" charset="0"/>
                <a:cs typeface="Times New Roman" panose="02020603050405020304" pitchFamily="18" charset="0"/>
              </a:rPr>
              <a:t>I always get lost driving on New Year’s Eve. I blame the Old Lane Signs.</a:t>
            </a:r>
          </a:p>
          <a:p>
            <a:pPr marL="285750" indent="-285750" fontAlgn="base">
              <a:buClr>
                <a:srgbClr val="FF0000"/>
              </a:buClr>
              <a:buFont typeface="Times New Roman" panose="02020603050405020304" pitchFamily="18" charset="0"/>
              <a:buChar char="☺"/>
            </a:pPr>
            <a:endParaRPr lang="en-US" sz="1400" dirty="0" smtClean="0">
              <a:latin typeface="Times New Roman" panose="02020603050405020304" pitchFamily="18" charset="0"/>
              <a:cs typeface="Times New Roman" panose="02020603050405020304" pitchFamily="18" charset="0"/>
            </a:endParaRPr>
          </a:p>
          <a:p>
            <a:pPr marL="285750" indent="-285750" fontAlgn="base">
              <a:buClr>
                <a:srgbClr val="FF0000"/>
              </a:buClr>
              <a:buFont typeface="Times New Roman" panose="02020603050405020304" pitchFamily="18" charset="0"/>
              <a:buChar char="☺"/>
            </a:pPr>
            <a:r>
              <a:rPr lang="en-US" sz="1400" dirty="0" smtClean="0">
                <a:latin typeface="Times New Roman" panose="02020603050405020304" pitchFamily="18" charset="0"/>
                <a:cs typeface="Times New Roman" panose="02020603050405020304" pitchFamily="18" charset="0"/>
              </a:rPr>
              <a:t>Cheers </a:t>
            </a:r>
            <a:r>
              <a:rPr lang="en-US" sz="1400" dirty="0">
                <a:latin typeface="Times New Roman" panose="02020603050405020304" pitchFamily="18" charset="0"/>
                <a:cs typeface="Times New Roman" panose="02020603050405020304" pitchFamily="18" charset="0"/>
              </a:rPr>
              <a:t>to a New Year and another chance for us to get it right. </a:t>
            </a:r>
            <a:r>
              <a:rPr lang="en-US" sz="1400" b="1" dirty="0">
                <a:latin typeface="Times New Roman" panose="02020603050405020304" pitchFamily="18" charset="0"/>
                <a:cs typeface="Times New Roman" panose="02020603050405020304" pitchFamily="18" charset="0"/>
              </a:rPr>
              <a:t>– Oprah Winfrey</a:t>
            </a:r>
          </a:p>
          <a:p>
            <a:pPr marL="285750" indent="-285750" fontAlgn="base">
              <a:buClr>
                <a:srgbClr val="FF0000"/>
              </a:buClr>
              <a:buFont typeface="Times New Roman" panose="02020603050405020304" pitchFamily="18" charset="0"/>
              <a:buChar char="☺"/>
            </a:pPr>
            <a:endParaRPr lang="en-US" sz="1400" dirty="0">
              <a:latin typeface="Times New Roman" panose="02020603050405020304" pitchFamily="18" charset="0"/>
              <a:cs typeface="Times New Roman" panose="02020603050405020304" pitchFamily="18" charset="0"/>
            </a:endParaRPr>
          </a:p>
          <a:p>
            <a:pPr marL="285750" indent="-285750" fontAlgn="base">
              <a:buClr>
                <a:srgbClr val="FF0000"/>
              </a:buClr>
              <a:buFont typeface="Times New Roman" panose="02020603050405020304" pitchFamily="18" charset="0"/>
              <a:buChar char="☺"/>
            </a:pPr>
            <a:r>
              <a:rPr lang="en-US" sz="1400" dirty="0">
                <a:latin typeface="Times New Roman" panose="02020603050405020304" pitchFamily="18" charset="0"/>
                <a:cs typeface="Times New Roman" panose="02020603050405020304" pitchFamily="18" charset="0"/>
              </a:rPr>
              <a:t>It wouldn’t be New Year if I didn’t have regrets. </a:t>
            </a:r>
            <a:r>
              <a:rPr lang="en-US" sz="1400" b="1" dirty="0">
                <a:latin typeface="Times New Roman" panose="02020603050405020304" pitchFamily="18" charset="0"/>
                <a:cs typeface="Times New Roman" panose="02020603050405020304" pitchFamily="18" charset="0"/>
              </a:rPr>
              <a:t>– William Thomas</a:t>
            </a:r>
          </a:p>
          <a:p>
            <a:pPr>
              <a:buClr>
                <a:srgbClr val="FF0000"/>
              </a:buClr>
            </a:pPr>
            <a:endParaRPr lang="en-US" sz="1400" b="1" dirty="0" smtClean="0">
              <a:solidFill>
                <a:srgbClr val="C00000"/>
              </a:solidFill>
              <a:latin typeface="Times New Roman" panose="02020603050405020304" pitchFamily="18" charset="0"/>
              <a:cs typeface="Times New Roman" panose="02020603050405020304" pitchFamily="18" charset="0"/>
            </a:endParaRPr>
          </a:p>
          <a:p>
            <a:pPr>
              <a:buClr>
                <a:srgbClr val="FF0000"/>
              </a:buClr>
            </a:pPr>
            <a:r>
              <a:rPr lang="en-US" sz="1400" b="1" dirty="0" smtClean="0">
                <a:solidFill>
                  <a:srgbClr val="C00000"/>
                </a:solidFill>
                <a:latin typeface="Times New Roman" panose="02020603050405020304" pitchFamily="18" charset="0"/>
                <a:cs typeface="Times New Roman" panose="02020603050405020304" pitchFamily="18" charset="0"/>
              </a:rPr>
              <a:t>Q</a:t>
            </a:r>
            <a:r>
              <a:rPr lang="en-US" sz="1400" b="1" dirty="0">
                <a:solidFill>
                  <a:srgbClr val="C00000"/>
                </a:solidFill>
                <a:latin typeface="Times New Roman" panose="02020603050405020304" pitchFamily="18" charset="0"/>
                <a:cs typeface="Times New Roman" panose="02020603050405020304" pitchFamily="18" charset="0"/>
              </a:rPr>
              <a:t>:</a:t>
            </a:r>
            <a:r>
              <a:rPr lang="en-US" sz="1400" dirty="0">
                <a:solidFill>
                  <a:srgbClr val="C00000"/>
                </a:solidFill>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What do you tell someone you didn't see on New Year's Eve? </a:t>
            </a:r>
          </a:p>
          <a:p>
            <a:pPr>
              <a:buClr>
                <a:srgbClr val="FF0000"/>
              </a:buClr>
            </a:pPr>
            <a:r>
              <a:rPr lang="en-US" sz="1400" b="1" dirty="0">
                <a:solidFill>
                  <a:srgbClr val="C00000"/>
                </a:solidFill>
                <a:latin typeface="Times New Roman" panose="02020603050405020304" pitchFamily="18" charset="0"/>
                <a:cs typeface="Times New Roman" panose="02020603050405020304" pitchFamily="18" charset="0"/>
              </a:rPr>
              <a:t>A:</a:t>
            </a:r>
            <a:r>
              <a:rPr lang="en-US" sz="1400" dirty="0">
                <a:solidFill>
                  <a:srgbClr val="C00000"/>
                </a:solidFill>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I haven't seen you for a year</a:t>
            </a:r>
            <a:r>
              <a:rPr lang="en-US"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0" y="2100018"/>
            <a:ext cx="3126873" cy="307777"/>
          </a:xfrm>
          <a:prstGeom prst="rect">
            <a:avLst/>
          </a:prstGeom>
          <a:noFill/>
          <a:ln>
            <a:noFill/>
          </a:ln>
        </p:spPr>
        <p:txBody>
          <a:bodyPr wrap="square" rtlCol="0">
            <a:spAutoFit/>
          </a:bodyPr>
          <a:lstStyle/>
          <a:p>
            <a:r>
              <a:rPr lang="en-US" sz="1400" b="1" dirty="0" smtClean="0">
                <a:solidFill>
                  <a:schemeClr val="bg1">
                    <a:lumMod val="10000"/>
                  </a:schemeClr>
                </a:solidFill>
                <a:latin typeface="Times New Roman" panose="02020603050405020304" pitchFamily="18" charset="0"/>
                <a:cs typeface="Times New Roman" panose="02020603050405020304" pitchFamily="18" charset="0"/>
              </a:rPr>
              <a:t>The News </a:t>
            </a:r>
            <a:r>
              <a:rPr lang="en-US" sz="1400" b="1" dirty="0">
                <a:solidFill>
                  <a:schemeClr val="bg1">
                    <a:lumMod val="10000"/>
                  </a:schemeClr>
                </a:solidFill>
                <a:latin typeface="Times New Roman" panose="02020603050405020304" pitchFamily="18" charset="0"/>
                <a:cs typeface="Times New Roman" panose="02020603050405020304" pitchFamily="18" charset="0"/>
              </a:rPr>
              <a:t>L</a:t>
            </a:r>
            <a:r>
              <a:rPr lang="en-US" sz="1400" b="1" dirty="0" smtClean="0">
                <a:solidFill>
                  <a:schemeClr val="bg1">
                    <a:lumMod val="10000"/>
                  </a:schemeClr>
                </a:solidFill>
                <a:latin typeface="Times New Roman" panose="02020603050405020304" pitchFamily="18" charset="0"/>
                <a:cs typeface="Times New Roman" panose="02020603050405020304" pitchFamily="18" charset="0"/>
              </a:rPr>
              <a:t>aid </a:t>
            </a:r>
            <a:r>
              <a:rPr lang="en-US" sz="1400" b="1" dirty="0">
                <a:solidFill>
                  <a:schemeClr val="bg1">
                    <a:lumMod val="10000"/>
                  </a:schemeClr>
                </a:solidFill>
                <a:latin typeface="Times New Roman" panose="02020603050405020304" pitchFamily="18" charset="0"/>
                <a:cs typeface="Times New Roman" panose="02020603050405020304" pitchFamily="18" charset="0"/>
              </a:rPr>
              <a:t>O</a:t>
            </a:r>
            <a:r>
              <a:rPr lang="en-US" sz="1400" b="1" dirty="0" smtClean="0">
                <a:solidFill>
                  <a:schemeClr val="bg1">
                    <a:lumMod val="10000"/>
                  </a:schemeClr>
                </a:solidFill>
                <a:latin typeface="Times New Roman" panose="02020603050405020304" pitchFamily="18" charset="0"/>
                <a:cs typeface="Times New Roman" panose="02020603050405020304" pitchFamily="18" charset="0"/>
              </a:rPr>
              <a:t>ut Month by Month</a:t>
            </a:r>
            <a:endParaRPr lang="en-US" sz="1400" b="1" dirty="0">
              <a:solidFill>
                <a:schemeClr val="bg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3440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ycinsiderguide.com/wp-content/uploads/2013/01/new-years-eve-ball-drop-par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961"/>
            <a:ext cx="6858000" cy="16211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964" y="143725"/>
            <a:ext cx="6389687"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0" y="1571290"/>
            <a:ext cx="6858000" cy="120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552698" y="2298815"/>
            <a:ext cx="1752600" cy="400110"/>
          </a:xfrm>
          <a:prstGeom prst="rect">
            <a:avLst/>
          </a:prstGeom>
          <a:noFill/>
        </p:spPr>
        <p:txBody>
          <a:bodyPr wrap="square" rtlCol="0">
            <a:spAutoFit/>
          </a:bodyPr>
          <a:lstStyle/>
          <a:p>
            <a:r>
              <a:rPr lang="en-US" sz="2000" b="1" u="sng" dirty="0" smtClean="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January 2016</a:t>
            </a:r>
            <a:endParaRPr lang="en-US" sz="2000" b="1" u="sng"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endParaRPr>
          </a:p>
        </p:txBody>
      </p:sp>
      <p:pic>
        <p:nvPicPr>
          <p:cNvPr id="1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8600" t="22423" r="26973" b="26463"/>
          <a:stretch/>
        </p:blipFill>
        <p:spPr bwMode="auto">
          <a:xfrm>
            <a:off x="36689" y="-105110"/>
            <a:ext cx="1981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100" y="1691538"/>
            <a:ext cx="6868100" cy="341932"/>
          </a:xfrm>
          <a:prstGeom prst="rect">
            <a:avLst/>
          </a:prstGeom>
          <a:solidFill>
            <a:srgbClr val="3366FF"/>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Bauhaus 93" panose="04030905020B02020C02" pitchFamily="82" charset="0"/>
              </a:rPr>
              <a:t>HAPPY NEW YEAR</a:t>
            </a:r>
            <a:endParaRPr lang="en-US" sz="2400" dirty="0">
              <a:latin typeface="Bauhaus 93" panose="04030905020B02020C02" pitchFamily="82" charset="0"/>
            </a:endParaRPr>
          </a:p>
        </p:txBody>
      </p:sp>
      <p:pic>
        <p:nvPicPr>
          <p:cNvPr id="1028" name="Picture 4" descr="http://webbyarts.com/wp-content/uploads/2012/11/diwali_vector_main.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853" t="60168" r="6406" b="6406"/>
          <a:stretch/>
        </p:blipFill>
        <p:spPr bwMode="auto">
          <a:xfrm rot="19294300">
            <a:off x="-5340" y="1577803"/>
            <a:ext cx="533401" cy="66675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webbyarts.com/wp-content/uploads/2012/11/diwali_vector_main.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1668" t="4456" r="-1" b="62117"/>
          <a:stretch/>
        </p:blipFill>
        <p:spPr bwMode="auto">
          <a:xfrm rot="1051842">
            <a:off x="1313609" y="1502142"/>
            <a:ext cx="647698" cy="7641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webbyarts.com/wp-content/uploads/2012/11/diwali_vector_main.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9305" t="12356" r="33954" b="67418"/>
          <a:stretch/>
        </p:blipFill>
        <p:spPr bwMode="auto">
          <a:xfrm>
            <a:off x="4777998" y="1646004"/>
            <a:ext cx="621417" cy="4660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webbyarts.com/wp-content/uploads/2012/11/diwali_vector_main.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6079" r="74691" b="65022"/>
          <a:stretch/>
        </p:blipFill>
        <p:spPr bwMode="auto">
          <a:xfrm rot="818488">
            <a:off x="574426" y="1481182"/>
            <a:ext cx="601694" cy="63575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webbyarts.com/wp-content/uploads/2012/11/diwali_vector_main.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79" t="63270" r="66397" b="6406"/>
          <a:stretch/>
        </p:blipFill>
        <p:spPr bwMode="auto">
          <a:xfrm rot="19692045">
            <a:off x="6216238" y="1600200"/>
            <a:ext cx="631050" cy="5742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webbyarts.com/wp-content/uploads/2012/11/diwali_vector_main.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6079" r="74691" b="65022"/>
          <a:stretch/>
        </p:blipFill>
        <p:spPr bwMode="auto">
          <a:xfrm rot="20102468">
            <a:off x="5485893" y="1582187"/>
            <a:ext cx="490707" cy="51848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82788" y="2768922"/>
            <a:ext cx="5715000" cy="400110"/>
          </a:xfrm>
          <a:prstGeom prst="rect">
            <a:avLst/>
          </a:prstGeom>
          <a:noFill/>
        </p:spPr>
        <p:txBody>
          <a:bodyPr wrap="square" rtlCol="0">
            <a:spAutoFit/>
          </a:bodyPr>
          <a:lstStyle/>
          <a:p>
            <a:r>
              <a:rPr lang="en-US" sz="2000" b="1" cap="all" dirty="0" smtClean="0">
                <a:solidFill>
                  <a:srgbClr val="0070C0"/>
                </a:solidFill>
                <a:latin typeface="Times New Roman" panose="02020603050405020304" pitchFamily="18" charset="0"/>
                <a:cs typeface="Times New Roman" panose="02020603050405020304" pitchFamily="18" charset="0"/>
              </a:rPr>
              <a:t>Administration Employee Profiles </a:t>
            </a:r>
            <a:endParaRPr lang="en-US" sz="2000" b="1" cap="all" dirty="0">
              <a:solidFill>
                <a:srgbClr val="0070C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290302" y="3248054"/>
            <a:ext cx="2667000" cy="2308324"/>
          </a:xfrm>
          <a:prstGeom prst="rect">
            <a:avLst/>
          </a:prstGeom>
          <a:noFill/>
        </p:spPr>
        <p:txBody>
          <a:bodyPr wrap="square" rtlCol="0">
            <a:spAutoFit/>
          </a:bodyPr>
          <a:lstStyle/>
          <a:p>
            <a:r>
              <a:rPr lang="en-US" b="1" u="sng" dirty="0" smtClean="0">
                <a:latin typeface="Times New Roman" panose="02020603050405020304" pitchFamily="18" charset="0"/>
                <a:cs typeface="Times New Roman" panose="02020603050405020304" pitchFamily="18" charset="0"/>
              </a:rPr>
              <a:t>Edger Gomez</a:t>
            </a:r>
          </a:p>
          <a:p>
            <a:pPr lvl="0"/>
            <a:r>
              <a:rPr lang="en-US" sz="1400" b="1" dirty="0" smtClean="0">
                <a:solidFill>
                  <a:srgbClr val="000000"/>
                </a:solidFill>
                <a:latin typeface="Times New Roman" panose="02020603050405020304" pitchFamily="18" charset="0"/>
                <a:cs typeface="Times New Roman" panose="02020603050405020304" pitchFamily="18" charset="0"/>
              </a:rPr>
              <a:t>Vice President</a:t>
            </a:r>
          </a:p>
          <a:p>
            <a:pPr lvl="0"/>
            <a:r>
              <a:rPr lang="en-US" sz="1400" b="1" cap="all" dirty="0" smtClean="0">
                <a:solidFill>
                  <a:srgbClr val="0070C0"/>
                </a:solidFill>
                <a:latin typeface="Times New Roman" panose="02020603050405020304" pitchFamily="18" charset="0"/>
                <a:cs typeface="Times New Roman" panose="02020603050405020304" pitchFamily="18" charset="0"/>
              </a:rPr>
              <a:t>Age: </a:t>
            </a:r>
            <a:r>
              <a:rPr lang="en-US" sz="1400" cap="all" dirty="0" smtClean="0">
                <a:latin typeface="Times New Roman" panose="02020603050405020304" pitchFamily="18" charset="0"/>
                <a:cs typeface="Times New Roman" panose="02020603050405020304" pitchFamily="18" charset="0"/>
              </a:rPr>
              <a:t>17</a:t>
            </a:r>
          </a:p>
          <a:p>
            <a:pPr lvl="0"/>
            <a:r>
              <a:rPr lang="en-US" sz="1400" b="1" cap="all" dirty="0" smtClean="0">
                <a:solidFill>
                  <a:srgbClr val="0070C0"/>
                </a:solidFill>
                <a:latin typeface="Times New Roman" panose="02020603050405020304" pitchFamily="18" charset="0"/>
                <a:cs typeface="Times New Roman" panose="02020603050405020304" pitchFamily="18" charset="0"/>
              </a:rPr>
              <a:t>Likes: </a:t>
            </a:r>
            <a:r>
              <a:rPr lang="en-US" sz="1400" dirty="0" smtClean="0">
                <a:latin typeface="Times New Roman" panose="02020603050405020304" pitchFamily="18" charset="0"/>
                <a:cs typeface="Times New Roman" panose="02020603050405020304" pitchFamily="18" charset="0"/>
              </a:rPr>
              <a:t>Video games, anime, food, girls, rain, &amp; </a:t>
            </a:r>
            <a:r>
              <a:rPr lang="en-US" sz="1400" dirty="0">
                <a:latin typeface="Times New Roman" panose="02020603050405020304" pitchFamily="18" charset="0"/>
                <a:cs typeface="Times New Roman" panose="02020603050405020304" pitchFamily="18" charset="0"/>
              </a:rPr>
              <a:t>M</a:t>
            </a:r>
            <a:r>
              <a:rPr lang="en-US" sz="1400" dirty="0" smtClean="0">
                <a:latin typeface="Times New Roman" panose="02020603050405020304" pitchFamily="18" charset="0"/>
                <a:cs typeface="Times New Roman" panose="02020603050405020304" pitchFamily="18" charset="0"/>
              </a:rPr>
              <a:t>usic</a:t>
            </a:r>
          </a:p>
          <a:p>
            <a:pPr lvl="0"/>
            <a:r>
              <a:rPr lang="en-US" sz="1400" b="1" cap="all" dirty="0" smtClean="0">
                <a:solidFill>
                  <a:srgbClr val="0070C0"/>
                </a:solidFill>
                <a:latin typeface="Times New Roman" panose="02020603050405020304" pitchFamily="18" charset="0"/>
                <a:cs typeface="Times New Roman" panose="02020603050405020304" pitchFamily="18" charset="0"/>
              </a:rPr>
              <a:t>Dislikes: </a:t>
            </a:r>
            <a:r>
              <a:rPr lang="en-US" sz="1400" dirty="0" smtClean="0">
                <a:latin typeface="Times New Roman" panose="02020603050405020304" pitchFamily="18" charset="0"/>
                <a:cs typeface="Times New Roman" panose="02020603050405020304" pitchFamily="18" charset="0"/>
              </a:rPr>
              <a:t>Cold weather &amp; homework</a:t>
            </a:r>
          </a:p>
          <a:p>
            <a:pPr lvl="0"/>
            <a:r>
              <a:rPr lang="en-US" sz="1400" b="1" cap="all" dirty="0" smtClean="0">
                <a:solidFill>
                  <a:srgbClr val="0070C0"/>
                </a:solidFill>
                <a:latin typeface="Times New Roman" panose="02020603050405020304" pitchFamily="18" charset="0"/>
                <a:cs typeface="Times New Roman" panose="02020603050405020304" pitchFamily="18" charset="0"/>
              </a:rPr>
              <a:t>A </a:t>
            </a:r>
            <a:r>
              <a:rPr lang="en-US" sz="1400" b="1" cap="all" dirty="0">
                <a:solidFill>
                  <a:srgbClr val="0070C0"/>
                </a:solidFill>
                <a:latin typeface="Times New Roman" panose="02020603050405020304" pitchFamily="18" charset="0"/>
                <a:cs typeface="Times New Roman" panose="02020603050405020304" pitchFamily="18" charset="0"/>
              </a:rPr>
              <a:t>little bit </a:t>
            </a:r>
            <a:r>
              <a:rPr lang="en-US" sz="1400" b="1" cap="all" dirty="0" smtClean="0">
                <a:solidFill>
                  <a:srgbClr val="0070C0"/>
                </a:solidFill>
                <a:latin typeface="Times New Roman" panose="02020603050405020304" pitchFamily="18" charset="0"/>
                <a:cs typeface="Times New Roman" panose="02020603050405020304" pitchFamily="18" charset="0"/>
              </a:rPr>
              <a:t>About </a:t>
            </a:r>
            <a:r>
              <a:rPr lang="en-US" sz="1400" b="1" cap="all" dirty="0">
                <a:solidFill>
                  <a:srgbClr val="0070C0"/>
                </a:solidFill>
                <a:latin typeface="Times New Roman" panose="02020603050405020304" pitchFamily="18" charset="0"/>
                <a:cs typeface="Times New Roman" panose="02020603050405020304" pitchFamily="18" charset="0"/>
              </a:rPr>
              <a:t>you</a:t>
            </a:r>
            <a:r>
              <a:rPr lang="en-US" sz="1400" b="1" cap="all" dirty="0" smtClean="0">
                <a:solidFill>
                  <a:srgbClr val="0070C0"/>
                </a:solidFill>
                <a:latin typeface="Times New Roman" panose="02020603050405020304" pitchFamily="18" charset="0"/>
                <a:cs typeface="Times New Roman" panose="02020603050405020304" pitchFamily="18" charset="0"/>
              </a:rPr>
              <a:t>:</a:t>
            </a:r>
          </a:p>
          <a:p>
            <a:pPr lvl="0"/>
            <a:r>
              <a:rPr lang="en-US" sz="1400" dirty="0" smtClean="0">
                <a:latin typeface="Times New Roman" panose="02020603050405020304" pitchFamily="18" charset="0"/>
                <a:cs typeface="Times New Roman" panose="02020603050405020304" pitchFamily="18" charset="0"/>
              </a:rPr>
              <a:t>I will go to college and get a master’s degree.</a:t>
            </a:r>
          </a:p>
        </p:txBody>
      </p:sp>
      <p:sp>
        <p:nvSpPr>
          <p:cNvPr id="22" name="TextBox 21"/>
          <p:cNvSpPr txBox="1"/>
          <p:nvPr/>
        </p:nvSpPr>
        <p:spPr>
          <a:xfrm>
            <a:off x="3922889" y="3248053"/>
            <a:ext cx="2743200" cy="2308324"/>
          </a:xfrm>
          <a:prstGeom prst="rect">
            <a:avLst/>
          </a:prstGeom>
          <a:noFill/>
        </p:spPr>
        <p:txBody>
          <a:bodyPr wrap="square" rtlCol="0">
            <a:spAutoFit/>
          </a:bodyPr>
          <a:lstStyle/>
          <a:p>
            <a:r>
              <a:rPr lang="en-US" b="1" u="sng" dirty="0" smtClean="0">
                <a:latin typeface="Times New Roman" panose="02020603050405020304" pitchFamily="18" charset="0"/>
                <a:cs typeface="Times New Roman" panose="02020603050405020304" pitchFamily="18" charset="0"/>
              </a:rPr>
              <a:t>Kimberly Sanchez</a:t>
            </a:r>
          </a:p>
          <a:p>
            <a:r>
              <a:rPr lang="en-US" sz="1400" b="1" dirty="0" smtClean="0">
                <a:latin typeface="Times New Roman" panose="02020603050405020304" pitchFamily="18" charset="0"/>
                <a:cs typeface="Times New Roman" panose="02020603050405020304" pitchFamily="18" charset="0"/>
              </a:rPr>
              <a:t>Assistant Vice President</a:t>
            </a:r>
            <a:endParaRPr lang="en-US" sz="1400" b="1" dirty="0">
              <a:latin typeface="Times New Roman" panose="02020603050405020304" pitchFamily="18" charset="0"/>
              <a:cs typeface="Times New Roman" panose="02020603050405020304" pitchFamily="18" charset="0"/>
            </a:endParaRPr>
          </a:p>
          <a:p>
            <a:r>
              <a:rPr lang="en-US" sz="1400" b="1" cap="all" dirty="0" smtClean="0">
                <a:solidFill>
                  <a:srgbClr val="0070C0"/>
                </a:solidFill>
                <a:latin typeface="Times New Roman" panose="02020603050405020304" pitchFamily="18" charset="0"/>
                <a:cs typeface="Times New Roman" panose="02020603050405020304" pitchFamily="18" charset="0"/>
              </a:rPr>
              <a:t>Age:</a:t>
            </a:r>
            <a:r>
              <a:rPr lang="en-US" sz="1400" cap="all" dirty="0" smtClean="0">
                <a:latin typeface="Times New Roman" panose="02020603050405020304" pitchFamily="18" charset="0"/>
                <a:cs typeface="Times New Roman" panose="02020603050405020304" pitchFamily="18" charset="0"/>
              </a:rPr>
              <a:t> 17</a:t>
            </a:r>
          </a:p>
          <a:p>
            <a:r>
              <a:rPr lang="en-US" sz="1400" b="1" cap="all" dirty="0" smtClean="0">
                <a:solidFill>
                  <a:srgbClr val="0070C0"/>
                </a:solidFill>
                <a:latin typeface="Times New Roman" panose="02020603050405020304" pitchFamily="18" charset="0"/>
                <a:cs typeface="Times New Roman" panose="02020603050405020304" pitchFamily="18" charset="0"/>
              </a:rPr>
              <a:t>Likes:</a:t>
            </a:r>
            <a:r>
              <a:rPr lang="en-US" sz="1400" b="1" cap="all"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Summer, sleeping, &amp; music.</a:t>
            </a:r>
          </a:p>
          <a:p>
            <a:r>
              <a:rPr lang="en-US" sz="1400" b="1" cap="all" dirty="0" smtClean="0">
                <a:solidFill>
                  <a:srgbClr val="0070C0"/>
                </a:solidFill>
                <a:latin typeface="Times New Roman" panose="02020603050405020304" pitchFamily="18" charset="0"/>
                <a:cs typeface="Times New Roman" panose="02020603050405020304" pitchFamily="18" charset="0"/>
              </a:rPr>
              <a:t>Dislikes:</a:t>
            </a:r>
            <a:r>
              <a:rPr lang="en-US" sz="1400" b="1" cap="all"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Alarm clocks &amp; homework.</a:t>
            </a:r>
          </a:p>
          <a:p>
            <a:r>
              <a:rPr lang="en-US" sz="1400" b="1" cap="all" dirty="0" smtClean="0">
                <a:solidFill>
                  <a:srgbClr val="0070C0"/>
                </a:solidFill>
                <a:latin typeface="Times New Roman" panose="02020603050405020304" pitchFamily="18" charset="0"/>
                <a:cs typeface="Times New Roman" panose="02020603050405020304" pitchFamily="18" charset="0"/>
              </a:rPr>
              <a:t>A little bit About you: </a:t>
            </a:r>
          </a:p>
          <a:p>
            <a:r>
              <a:rPr lang="en-US" sz="1400" dirty="0" smtClean="0">
                <a:latin typeface="Times New Roman" panose="02020603050405020304" pitchFamily="18" charset="0"/>
                <a:cs typeface="Times New Roman" panose="02020603050405020304" pitchFamily="18" charset="0"/>
              </a:rPr>
              <a:t>I plan on being a medical assistant in the future.</a:t>
            </a:r>
          </a:p>
        </p:txBody>
      </p:sp>
      <p:sp>
        <p:nvSpPr>
          <p:cNvPr id="23" name="TextBox 22"/>
          <p:cNvSpPr txBox="1"/>
          <p:nvPr/>
        </p:nvSpPr>
        <p:spPr>
          <a:xfrm>
            <a:off x="0" y="2100018"/>
            <a:ext cx="3126873" cy="307777"/>
          </a:xfrm>
          <a:prstGeom prst="rect">
            <a:avLst/>
          </a:prstGeom>
          <a:noFill/>
          <a:ln>
            <a:noFill/>
          </a:ln>
        </p:spPr>
        <p:txBody>
          <a:bodyPr wrap="square" rtlCol="0">
            <a:spAutoFit/>
          </a:bodyPr>
          <a:lstStyle/>
          <a:p>
            <a:r>
              <a:rPr lang="en-US" sz="1400" b="1" dirty="0" smtClean="0">
                <a:solidFill>
                  <a:schemeClr val="bg1">
                    <a:lumMod val="10000"/>
                  </a:schemeClr>
                </a:solidFill>
                <a:latin typeface="Times New Roman" panose="02020603050405020304" pitchFamily="18" charset="0"/>
                <a:cs typeface="Times New Roman" panose="02020603050405020304" pitchFamily="18" charset="0"/>
              </a:rPr>
              <a:t>The News </a:t>
            </a:r>
            <a:r>
              <a:rPr lang="en-US" sz="1400" b="1" dirty="0">
                <a:solidFill>
                  <a:schemeClr val="bg1">
                    <a:lumMod val="10000"/>
                  </a:schemeClr>
                </a:solidFill>
                <a:latin typeface="Times New Roman" panose="02020603050405020304" pitchFamily="18" charset="0"/>
                <a:cs typeface="Times New Roman" panose="02020603050405020304" pitchFamily="18" charset="0"/>
              </a:rPr>
              <a:t>L</a:t>
            </a:r>
            <a:r>
              <a:rPr lang="en-US" sz="1400" b="1" dirty="0" smtClean="0">
                <a:solidFill>
                  <a:schemeClr val="bg1">
                    <a:lumMod val="10000"/>
                  </a:schemeClr>
                </a:solidFill>
                <a:latin typeface="Times New Roman" panose="02020603050405020304" pitchFamily="18" charset="0"/>
                <a:cs typeface="Times New Roman" panose="02020603050405020304" pitchFamily="18" charset="0"/>
              </a:rPr>
              <a:t>aid </a:t>
            </a:r>
            <a:r>
              <a:rPr lang="en-US" sz="1400" b="1" dirty="0">
                <a:solidFill>
                  <a:schemeClr val="bg1">
                    <a:lumMod val="10000"/>
                  </a:schemeClr>
                </a:solidFill>
                <a:latin typeface="Times New Roman" panose="02020603050405020304" pitchFamily="18" charset="0"/>
                <a:cs typeface="Times New Roman" panose="02020603050405020304" pitchFamily="18" charset="0"/>
              </a:rPr>
              <a:t>O</a:t>
            </a:r>
            <a:r>
              <a:rPr lang="en-US" sz="1400" b="1" dirty="0" smtClean="0">
                <a:solidFill>
                  <a:schemeClr val="bg1">
                    <a:lumMod val="10000"/>
                  </a:schemeClr>
                </a:solidFill>
                <a:latin typeface="Times New Roman" panose="02020603050405020304" pitchFamily="18" charset="0"/>
                <a:cs typeface="Times New Roman" panose="02020603050405020304" pitchFamily="18" charset="0"/>
              </a:rPr>
              <a:t>ut Month by Month</a:t>
            </a:r>
            <a:endParaRPr lang="en-US" sz="1400" b="1"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24" name="Picture 23"/>
          <p:cNvPicPr/>
          <p:nvPr/>
        </p:nvPicPr>
        <p:blipFill>
          <a:blip r:embed="rId12" cstate="print">
            <a:extLst>
              <a:ext uri="{BEBA8EAE-BF5A-486C-A8C5-ECC9F3942E4B}">
                <a14:imgProps xmlns:a14="http://schemas.microsoft.com/office/drawing/2010/main">
                  <a14:imgLayer r:embed="rId13">
                    <a14:imgEffect>
                      <a14:backgroundRemoval t="0" b="100000" l="0" r="100000">
                        <a14:foregroundMark x1="66885" y1="45759" x2="96296" y2="99107"/>
                        <a14:foregroundMark x1="27451" y1="57813" x2="14815" y2="96875"/>
                        <a14:foregroundMark x1="64270" y1="28348" x2="79739" y2="61384"/>
                        <a14:foregroundMark x1="76253" y1="52232" x2="88453" y2="70759"/>
                        <a14:foregroundMark x1="68845" y1="29464" x2="72985" y2="52232"/>
                        <a14:foregroundMark x1="30501" y1="22098" x2="27669" y2="31250"/>
                        <a14:backgroundMark x1="96296" y1="79688" x2="98911" y2="99777"/>
                        <a14:backgroundMark x1="52288" y1="3571" x2="82789" y2="3795"/>
                        <a14:backgroundMark x1="63181" y1="4241" x2="78649" y2="28348"/>
                        <a14:backgroundMark x1="65795" y1="17634" x2="76035" y2="32589"/>
                        <a14:backgroundMark x1="71242" y1="26339" x2="72549" y2="38839"/>
                        <a14:backgroundMark x1="66885" y1="18080" x2="71895" y2="34598"/>
                        <a14:backgroundMark x1="16122" y1="25893" x2="1089" y2="71429"/>
                        <a14:backgroundMark x1="3704" y1="71652" x2="0" y2="76786"/>
                        <a14:backgroundMark x1="25708" y1="24554" x2="23312" y2="33705"/>
                        <a14:backgroundMark x1="25272" y1="29688" x2="22222" y2="38839"/>
                        <a14:backgroundMark x1="1307" y1="97321" x2="1307" y2="97321"/>
                        <a14:backgroundMark x1="13943" y1="53795" x2="12854" y2="59598"/>
                        <a14:backgroundMark x1="8497" y1="61384" x2="16122" y2="56696"/>
                      </a14:backgroundRemoval>
                    </a14:imgEffect>
                  </a14:imgLayer>
                </a14:imgProps>
              </a:ext>
              <a:ext uri="{28A0092B-C50C-407E-A947-70E740481C1C}">
                <a14:useLocalDpi xmlns:a14="http://schemas.microsoft.com/office/drawing/2010/main" val="0"/>
              </a:ext>
            </a:extLst>
          </a:blip>
          <a:srcRect/>
          <a:stretch>
            <a:fillRect/>
          </a:stretch>
        </p:blipFill>
        <p:spPr bwMode="auto">
          <a:xfrm>
            <a:off x="4213342" y="6324600"/>
            <a:ext cx="2187458" cy="24447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descr="D:\DCW\DCW Newsletter\Employee pictures\Edgar G..jpg"/>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0" b="100000" l="0" r="100000">
                        <a14:foregroundMark x1="38323" y1="92361" x2="90175" y2="90394"/>
                        <a14:backgroundMark x1="70062" y1="14583" x2="96656" y2="69985"/>
                        <a14:backgroundMark x1="71348" y1="57369" x2="92078" y2="58835"/>
                        <a14:backgroundMark x1="69444" y1="57369" x2="82407" y2="62693"/>
                        <a14:backgroundMark x1="87551" y1="71451" x2="99897" y2="85532"/>
                        <a14:backgroundMark x1="77212" y1="47647" x2="77212" y2="36458"/>
                        <a14:backgroundMark x1="3961" y1="62693" x2="55144" y2="502"/>
                        <a14:backgroundMark x1="30556" y1="53472" x2="30556" y2="53472"/>
                        <a14:backgroundMark x1="35082" y1="53974" x2="21451" y2="39390"/>
                        <a14:backgroundMark x1="9156" y1="58333" x2="2006" y2="99151"/>
                        <a14:backgroundMark x1="8488" y1="69985" x2="11728" y2="67091"/>
                        <a14:backgroundMark x1="40278" y1="51042" x2="29218" y2="49576"/>
                        <a14:backgroundMark x1="12155" y1="23895" x2="23757" y2="24586"/>
                        <a14:backgroundMark x1="65193" y1="56492" x2="74401" y2="59807"/>
                        <a14:backgroundMark x1="65193" y1="55801" x2="69061" y2="51934"/>
                        <a14:backgroundMark x1="65562" y1="54282" x2="69245" y2="51519"/>
                      </a14:backgroundRemoval>
                    </a14:imgEffect>
                  </a14:imgLayer>
                </a14:imgProps>
              </a:ext>
              <a:ext uri="{28A0092B-C50C-407E-A947-70E740481C1C}">
                <a14:useLocalDpi xmlns:a14="http://schemas.microsoft.com/office/drawing/2010/main" val="0"/>
              </a:ext>
            </a:extLst>
          </a:blip>
          <a:srcRect t="13124"/>
          <a:stretch/>
        </p:blipFill>
        <p:spPr bwMode="auto">
          <a:xfrm>
            <a:off x="582788" y="6343143"/>
            <a:ext cx="2255566" cy="26127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840078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ycinsiderguide.com/wp-content/uploads/2013/01/new-years-eve-ball-drop-par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961"/>
            <a:ext cx="6858000" cy="16211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964" y="143725"/>
            <a:ext cx="6389687"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0" y="1571290"/>
            <a:ext cx="6858000" cy="120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552698" y="2298815"/>
            <a:ext cx="1752600" cy="400110"/>
          </a:xfrm>
          <a:prstGeom prst="rect">
            <a:avLst/>
          </a:prstGeom>
          <a:noFill/>
        </p:spPr>
        <p:txBody>
          <a:bodyPr wrap="square" rtlCol="0">
            <a:spAutoFit/>
          </a:bodyPr>
          <a:lstStyle/>
          <a:p>
            <a:r>
              <a:rPr lang="en-US" sz="2000" b="1" u="sng" dirty="0" smtClean="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January 2016</a:t>
            </a:r>
            <a:endParaRPr lang="en-US" sz="2000" b="1" u="sng"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endParaRPr>
          </a:p>
        </p:txBody>
      </p:sp>
      <p:pic>
        <p:nvPicPr>
          <p:cNvPr id="1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8600" t="22423" r="26973" b="26463"/>
          <a:stretch/>
        </p:blipFill>
        <p:spPr bwMode="auto">
          <a:xfrm>
            <a:off x="36689" y="-105110"/>
            <a:ext cx="1981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100" y="1691538"/>
            <a:ext cx="6868100" cy="341932"/>
          </a:xfrm>
          <a:prstGeom prst="rect">
            <a:avLst/>
          </a:prstGeom>
          <a:solidFill>
            <a:srgbClr val="3366FF"/>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Bauhaus 93" panose="04030905020B02020C02" pitchFamily="82" charset="0"/>
              </a:rPr>
              <a:t>HAPPY NEW YEAR</a:t>
            </a:r>
            <a:endParaRPr lang="en-US" sz="2400" dirty="0">
              <a:latin typeface="Bauhaus 93" panose="04030905020B02020C02" pitchFamily="82" charset="0"/>
            </a:endParaRPr>
          </a:p>
        </p:txBody>
      </p:sp>
      <p:pic>
        <p:nvPicPr>
          <p:cNvPr id="1028" name="Picture 4" descr="http://webbyarts.com/wp-content/uploads/2012/11/diwali_vector_main.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853" t="60168" r="6406" b="6406"/>
          <a:stretch/>
        </p:blipFill>
        <p:spPr bwMode="auto">
          <a:xfrm rot="19294300">
            <a:off x="-5340" y="1577803"/>
            <a:ext cx="533401" cy="66675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webbyarts.com/wp-content/uploads/2012/11/diwali_vector_main.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1668" t="4456" r="-1" b="62117"/>
          <a:stretch/>
        </p:blipFill>
        <p:spPr bwMode="auto">
          <a:xfrm rot="1051842">
            <a:off x="1313609" y="1502142"/>
            <a:ext cx="647698" cy="7641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webbyarts.com/wp-content/uploads/2012/11/diwali_vector_main.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9305" t="12356" r="33954" b="67418"/>
          <a:stretch/>
        </p:blipFill>
        <p:spPr bwMode="auto">
          <a:xfrm>
            <a:off x="4777998" y="1646004"/>
            <a:ext cx="621417" cy="4660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webbyarts.com/wp-content/uploads/2012/11/diwali_vector_main.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6079" r="74691" b="65022"/>
          <a:stretch/>
        </p:blipFill>
        <p:spPr bwMode="auto">
          <a:xfrm rot="818488">
            <a:off x="574426" y="1481182"/>
            <a:ext cx="601694" cy="63575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webbyarts.com/wp-content/uploads/2012/11/diwali_vector_main.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79" t="63270" r="66397" b="6406"/>
          <a:stretch/>
        </p:blipFill>
        <p:spPr bwMode="auto">
          <a:xfrm rot="19692045">
            <a:off x="6216238" y="1600200"/>
            <a:ext cx="631050" cy="5742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webbyarts.com/wp-content/uploads/2012/11/diwali_vector_main.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6079" r="74691" b="65022"/>
          <a:stretch/>
        </p:blipFill>
        <p:spPr bwMode="auto">
          <a:xfrm rot="20102468">
            <a:off x="5485893" y="1582187"/>
            <a:ext cx="490707" cy="51848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28600" y="2759286"/>
            <a:ext cx="6210300" cy="400110"/>
          </a:xfrm>
          <a:prstGeom prst="rect">
            <a:avLst/>
          </a:prstGeom>
          <a:noFill/>
        </p:spPr>
        <p:txBody>
          <a:bodyPr wrap="square" rtlCol="0">
            <a:spAutoFit/>
          </a:bodyPr>
          <a:lstStyle/>
          <a:p>
            <a:r>
              <a:rPr lang="en-US" sz="2000" b="1" cap="all" dirty="0" smtClean="0">
                <a:solidFill>
                  <a:srgbClr val="0070C0"/>
                </a:solidFill>
                <a:latin typeface="Times New Roman" panose="02020603050405020304" pitchFamily="18" charset="0"/>
                <a:cs typeface="Times New Roman" panose="02020603050405020304" pitchFamily="18" charset="0"/>
              </a:rPr>
              <a:t>Administration Employee Profiles CONT.</a:t>
            </a:r>
            <a:endParaRPr lang="en-US" sz="2000" b="1" cap="all" dirty="0">
              <a:solidFill>
                <a:srgbClr val="0070C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228599" y="3186778"/>
            <a:ext cx="2898273" cy="2092881"/>
          </a:xfrm>
          <a:prstGeom prst="rect">
            <a:avLst/>
          </a:prstGeom>
          <a:noFill/>
        </p:spPr>
        <p:txBody>
          <a:bodyPr wrap="square" rtlCol="0">
            <a:spAutoFit/>
          </a:bodyPr>
          <a:lstStyle/>
          <a:p>
            <a:r>
              <a:rPr lang="en-US" b="1" u="sng" dirty="0" smtClean="0">
                <a:latin typeface="Times New Roman" panose="02020603050405020304" pitchFamily="18" charset="0"/>
                <a:cs typeface="Times New Roman" panose="02020603050405020304" pitchFamily="18" charset="0"/>
              </a:rPr>
              <a:t>Lissette Acosta</a:t>
            </a:r>
          </a:p>
          <a:p>
            <a:pPr lvl="0"/>
            <a:r>
              <a:rPr lang="en-US" sz="1400" b="1" dirty="0">
                <a:solidFill>
                  <a:srgbClr val="000000"/>
                </a:solidFill>
                <a:latin typeface="Times New Roman" panose="02020603050405020304" pitchFamily="18" charset="0"/>
                <a:cs typeface="Times New Roman" panose="02020603050405020304" pitchFamily="18" charset="0"/>
              </a:rPr>
              <a:t>S</a:t>
            </a:r>
            <a:r>
              <a:rPr lang="en-US" sz="1400" b="1" dirty="0" smtClean="0">
                <a:solidFill>
                  <a:srgbClr val="000000"/>
                </a:solidFill>
                <a:latin typeface="Times New Roman" panose="02020603050405020304" pitchFamily="18" charset="0"/>
                <a:cs typeface="Times New Roman" panose="02020603050405020304" pitchFamily="18" charset="0"/>
              </a:rPr>
              <a:t>taff</a:t>
            </a:r>
          </a:p>
          <a:p>
            <a:pPr lvl="0"/>
            <a:r>
              <a:rPr lang="en-US" sz="1400" b="1" cap="all" dirty="0" smtClean="0">
                <a:solidFill>
                  <a:srgbClr val="0070C0"/>
                </a:solidFill>
                <a:latin typeface="Times New Roman" panose="02020603050405020304" pitchFamily="18" charset="0"/>
                <a:cs typeface="Times New Roman" panose="02020603050405020304" pitchFamily="18" charset="0"/>
              </a:rPr>
              <a:t>Age: </a:t>
            </a:r>
            <a:r>
              <a:rPr lang="en-US" sz="1400" cap="all" dirty="0" smtClean="0">
                <a:latin typeface="Times New Roman" panose="02020603050405020304" pitchFamily="18" charset="0"/>
                <a:cs typeface="Times New Roman" panose="02020603050405020304" pitchFamily="18" charset="0"/>
              </a:rPr>
              <a:t>17</a:t>
            </a:r>
          </a:p>
          <a:p>
            <a:pPr lvl="0"/>
            <a:r>
              <a:rPr lang="en-US" sz="1400" b="1" cap="all" dirty="0" smtClean="0">
                <a:solidFill>
                  <a:srgbClr val="0070C0"/>
                </a:solidFill>
                <a:latin typeface="Times New Roman" panose="02020603050405020304" pitchFamily="18" charset="0"/>
                <a:cs typeface="Times New Roman" panose="02020603050405020304" pitchFamily="18" charset="0"/>
              </a:rPr>
              <a:t>Likes:</a:t>
            </a:r>
            <a:r>
              <a:rPr lang="en-US" sz="1400" dirty="0">
                <a:latin typeface="Times New Roman" panose="02020603050405020304" pitchFamily="18" charset="0"/>
                <a:cs typeface="Times New Roman" panose="02020603050405020304" pitchFamily="18" charset="0"/>
              </a:rPr>
              <a:t> Animals, cooking, children, &amp; seafood</a:t>
            </a:r>
          </a:p>
          <a:p>
            <a:pPr lvl="0"/>
            <a:r>
              <a:rPr lang="en-US" sz="1400" b="1" cap="all" dirty="0">
                <a:solidFill>
                  <a:srgbClr val="0070C0"/>
                </a:solidFill>
                <a:latin typeface="Times New Roman" panose="02020603050405020304" pitchFamily="18" charset="0"/>
                <a:cs typeface="Times New Roman" panose="02020603050405020304" pitchFamily="18" charset="0"/>
              </a:rPr>
              <a:t>Dislikes</a:t>
            </a:r>
            <a:r>
              <a:rPr lang="en-US" sz="1400" b="1" cap="all" dirty="0" smtClean="0">
                <a:solidFill>
                  <a:srgbClr val="0070C0"/>
                </a:solidFill>
                <a:latin typeface="Times New Roman" panose="02020603050405020304" pitchFamily="18" charset="0"/>
                <a:cs typeface="Times New Roman" panose="02020603050405020304" pitchFamily="18" charset="0"/>
              </a:rPr>
              <a:t>: </a:t>
            </a:r>
            <a:r>
              <a:rPr lang="en-US" sz="1400" cap="all" dirty="0">
                <a:latin typeface="Times New Roman" panose="02020603050405020304" pitchFamily="18" charset="0"/>
                <a:cs typeface="Times New Roman" panose="02020603050405020304" pitchFamily="18" charset="0"/>
              </a:rPr>
              <a:t>A</a:t>
            </a:r>
            <a:r>
              <a:rPr lang="en-US" sz="1400" dirty="0" smtClean="0">
                <a:latin typeface="Times New Roman" panose="02020603050405020304" pitchFamily="18" charset="0"/>
                <a:cs typeface="Times New Roman" panose="02020603050405020304" pitchFamily="18" charset="0"/>
              </a:rPr>
              <a:t>rrogant people &amp; liars.</a:t>
            </a:r>
          </a:p>
          <a:p>
            <a:pPr lvl="0"/>
            <a:r>
              <a:rPr lang="en-US" sz="1400" b="1" cap="all" dirty="0" smtClean="0">
                <a:solidFill>
                  <a:srgbClr val="0070C0"/>
                </a:solidFill>
                <a:latin typeface="Times New Roman" panose="02020603050405020304" pitchFamily="18" charset="0"/>
                <a:cs typeface="Times New Roman" panose="02020603050405020304" pitchFamily="18" charset="0"/>
              </a:rPr>
              <a:t>A </a:t>
            </a:r>
            <a:r>
              <a:rPr lang="en-US" sz="1400" b="1" cap="all" dirty="0">
                <a:solidFill>
                  <a:srgbClr val="0070C0"/>
                </a:solidFill>
                <a:latin typeface="Times New Roman" panose="02020603050405020304" pitchFamily="18" charset="0"/>
                <a:cs typeface="Times New Roman" panose="02020603050405020304" pitchFamily="18" charset="0"/>
              </a:rPr>
              <a:t>little bit </a:t>
            </a:r>
            <a:r>
              <a:rPr lang="en-US" sz="1400" b="1" cap="all" dirty="0" smtClean="0">
                <a:solidFill>
                  <a:srgbClr val="0070C0"/>
                </a:solidFill>
                <a:latin typeface="Times New Roman" panose="02020603050405020304" pitchFamily="18" charset="0"/>
                <a:cs typeface="Times New Roman" panose="02020603050405020304" pitchFamily="18" charset="0"/>
              </a:rPr>
              <a:t>About </a:t>
            </a:r>
            <a:r>
              <a:rPr lang="en-US" sz="1400" b="1" cap="all" dirty="0">
                <a:solidFill>
                  <a:srgbClr val="0070C0"/>
                </a:solidFill>
                <a:latin typeface="Times New Roman" panose="02020603050405020304" pitchFamily="18" charset="0"/>
                <a:cs typeface="Times New Roman" panose="02020603050405020304" pitchFamily="18" charset="0"/>
              </a:rPr>
              <a:t>you</a:t>
            </a:r>
            <a:r>
              <a:rPr lang="en-US" sz="1400" b="1" cap="all" dirty="0" smtClean="0">
                <a:solidFill>
                  <a:srgbClr val="0070C0"/>
                </a:solidFill>
                <a:latin typeface="Times New Roman" panose="02020603050405020304" pitchFamily="18" charset="0"/>
                <a:cs typeface="Times New Roman" panose="02020603050405020304" pitchFamily="18" charset="0"/>
              </a:rPr>
              <a:t>:</a:t>
            </a:r>
          </a:p>
          <a:p>
            <a:pPr lvl="0"/>
            <a:r>
              <a:rPr lang="en-US" sz="1400" dirty="0" smtClean="0">
                <a:latin typeface="Times New Roman" panose="02020603050405020304" pitchFamily="18" charset="0"/>
                <a:cs typeface="Times New Roman" panose="02020603050405020304" pitchFamily="18" charset="0"/>
              </a:rPr>
              <a:t>I plan to study pre-med and get my master’s degree.</a:t>
            </a:r>
          </a:p>
        </p:txBody>
      </p:sp>
      <p:sp>
        <p:nvSpPr>
          <p:cNvPr id="22" name="TextBox 21"/>
          <p:cNvSpPr txBox="1"/>
          <p:nvPr/>
        </p:nvSpPr>
        <p:spPr>
          <a:xfrm>
            <a:off x="3657600" y="3186778"/>
            <a:ext cx="2969296" cy="2954655"/>
          </a:xfrm>
          <a:prstGeom prst="rect">
            <a:avLst/>
          </a:prstGeom>
          <a:noFill/>
        </p:spPr>
        <p:txBody>
          <a:bodyPr wrap="square" rtlCol="0">
            <a:spAutoFit/>
          </a:bodyPr>
          <a:lstStyle/>
          <a:p>
            <a:r>
              <a:rPr lang="en-US" b="1" u="sng" dirty="0" smtClean="0">
                <a:latin typeface="Times New Roman" panose="02020603050405020304" pitchFamily="18" charset="0"/>
                <a:cs typeface="Times New Roman" panose="02020603050405020304" pitchFamily="18" charset="0"/>
              </a:rPr>
              <a:t>Daniel Ortega</a:t>
            </a:r>
          </a:p>
          <a:p>
            <a:pPr lvl="0"/>
            <a:r>
              <a:rPr lang="en-US" sz="1400" b="1" dirty="0" smtClean="0">
                <a:solidFill>
                  <a:srgbClr val="000000"/>
                </a:solidFill>
                <a:latin typeface="Times New Roman" panose="02020603050405020304" pitchFamily="18" charset="0"/>
                <a:cs typeface="Times New Roman" panose="02020603050405020304" pitchFamily="18" charset="0"/>
              </a:rPr>
              <a:t>Staff</a:t>
            </a:r>
          </a:p>
          <a:p>
            <a:pPr lvl="0"/>
            <a:r>
              <a:rPr lang="en-US" sz="1400" b="1" cap="all" dirty="0" smtClean="0">
                <a:solidFill>
                  <a:srgbClr val="0070C0"/>
                </a:solidFill>
                <a:latin typeface="Times New Roman" panose="02020603050405020304" pitchFamily="18" charset="0"/>
                <a:cs typeface="Times New Roman" panose="02020603050405020304" pitchFamily="18" charset="0"/>
              </a:rPr>
              <a:t>Age: </a:t>
            </a:r>
            <a:r>
              <a:rPr lang="en-US" sz="1400" cap="all" dirty="0" smtClean="0">
                <a:latin typeface="Times New Roman" panose="02020603050405020304" pitchFamily="18" charset="0"/>
                <a:cs typeface="Times New Roman" panose="02020603050405020304" pitchFamily="18" charset="0"/>
              </a:rPr>
              <a:t>17</a:t>
            </a:r>
          </a:p>
          <a:p>
            <a:pPr lvl="0"/>
            <a:r>
              <a:rPr lang="en-US" sz="1400" b="1" cap="all" dirty="0" smtClean="0">
                <a:solidFill>
                  <a:srgbClr val="0070C0"/>
                </a:solidFill>
                <a:latin typeface="Times New Roman" panose="02020603050405020304" pitchFamily="18" charset="0"/>
                <a:cs typeface="Times New Roman" panose="02020603050405020304" pitchFamily="18" charset="0"/>
              </a:rPr>
              <a:t>Likes: </a:t>
            </a:r>
            <a:r>
              <a:rPr lang="en-US" sz="1400" dirty="0" smtClean="0">
                <a:latin typeface="Times New Roman" panose="02020603050405020304" pitchFamily="18" charset="0"/>
                <a:cs typeface="Times New Roman" panose="02020603050405020304" pitchFamily="18" charset="0"/>
              </a:rPr>
              <a:t>Hand ball, working out</a:t>
            </a:r>
            <a:r>
              <a:rPr lang="en-US" sz="1400" smtClean="0">
                <a:latin typeface="Times New Roman" panose="02020603050405020304" pitchFamily="18" charset="0"/>
                <a:cs typeface="Times New Roman" panose="02020603050405020304" pitchFamily="18" charset="0"/>
              </a:rPr>
              <a:t>, being </a:t>
            </a:r>
            <a:r>
              <a:rPr lang="en-US" sz="1400" dirty="0" smtClean="0">
                <a:latin typeface="Times New Roman" panose="02020603050405020304" pitchFamily="18" charset="0"/>
                <a:cs typeface="Times New Roman" panose="02020603050405020304" pitchFamily="18" charset="0"/>
              </a:rPr>
              <a:t>quite and independent, sleeping, training alone, and drawing.</a:t>
            </a:r>
            <a:endParaRPr lang="en-US" sz="1400" dirty="0">
              <a:latin typeface="Times New Roman" panose="02020603050405020304" pitchFamily="18" charset="0"/>
              <a:cs typeface="Times New Roman" panose="02020603050405020304" pitchFamily="18" charset="0"/>
            </a:endParaRPr>
          </a:p>
          <a:p>
            <a:pPr lvl="0"/>
            <a:r>
              <a:rPr lang="en-US" sz="1400" b="1" cap="all" dirty="0">
                <a:solidFill>
                  <a:srgbClr val="0070C0"/>
                </a:solidFill>
                <a:latin typeface="Times New Roman" panose="02020603050405020304" pitchFamily="18" charset="0"/>
                <a:cs typeface="Times New Roman" panose="02020603050405020304" pitchFamily="18" charset="0"/>
              </a:rPr>
              <a:t>Dislikes</a:t>
            </a:r>
            <a:r>
              <a:rPr lang="en-US" sz="1400" b="1" cap="all" dirty="0" smtClean="0">
                <a:solidFill>
                  <a:srgbClr val="0070C0"/>
                </a:solidFill>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I don’t like smiling, laughing or getting angry, cold weather, homework, and not being social.</a:t>
            </a:r>
          </a:p>
          <a:p>
            <a:pPr lvl="0"/>
            <a:r>
              <a:rPr lang="en-US" sz="1400" b="1" cap="all" dirty="0" smtClean="0">
                <a:solidFill>
                  <a:srgbClr val="0070C0"/>
                </a:solidFill>
                <a:latin typeface="Times New Roman" panose="02020603050405020304" pitchFamily="18" charset="0"/>
                <a:cs typeface="Times New Roman" panose="02020603050405020304" pitchFamily="18" charset="0"/>
              </a:rPr>
              <a:t>A </a:t>
            </a:r>
            <a:r>
              <a:rPr lang="en-US" sz="1400" b="1" cap="all" dirty="0">
                <a:solidFill>
                  <a:srgbClr val="0070C0"/>
                </a:solidFill>
                <a:latin typeface="Times New Roman" panose="02020603050405020304" pitchFamily="18" charset="0"/>
                <a:cs typeface="Times New Roman" panose="02020603050405020304" pitchFamily="18" charset="0"/>
              </a:rPr>
              <a:t>little bit </a:t>
            </a:r>
            <a:r>
              <a:rPr lang="en-US" sz="1400" b="1" cap="all" dirty="0" smtClean="0">
                <a:solidFill>
                  <a:srgbClr val="0070C0"/>
                </a:solidFill>
                <a:latin typeface="Times New Roman" panose="02020603050405020304" pitchFamily="18" charset="0"/>
                <a:cs typeface="Times New Roman" panose="02020603050405020304" pitchFamily="18" charset="0"/>
              </a:rPr>
              <a:t>About </a:t>
            </a:r>
            <a:r>
              <a:rPr lang="en-US" sz="1400" b="1" cap="all" dirty="0">
                <a:solidFill>
                  <a:srgbClr val="0070C0"/>
                </a:solidFill>
                <a:latin typeface="Times New Roman" panose="02020603050405020304" pitchFamily="18" charset="0"/>
                <a:cs typeface="Times New Roman" panose="02020603050405020304" pitchFamily="18" charset="0"/>
              </a:rPr>
              <a:t>you</a:t>
            </a:r>
            <a:r>
              <a:rPr lang="en-US" sz="1400" b="1" cap="all" dirty="0" smtClean="0">
                <a:solidFill>
                  <a:srgbClr val="0070C0"/>
                </a:solidFill>
                <a:latin typeface="Times New Roman" panose="02020603050405020304" pitchFamily="18" charset="0"/>
                <a:cs typeface="Times New Roman" panose="02020603050405020304" pitchFamily="18" charset="0"/>
              </a:rPr>
              <a:t>:</a:t>
            </a:r>
          </a:p>
          <a:p>
            <a:pPr lvl="0"/>
            <a:r>
              <a:rPr lang="en-US" sz="1400" dirty="0" smtClean="0">
                <a:latin typeface="Times New Roman" panose="02020603050405020304" pitchFamily="18" charset="0"/>
                <a:cs typeface="Times New Roman" panose="02020603050405020304" pitchFamily="18" charset="0"/>
              </a:rPr>
              <a:t>I plan on working at the flushing hall of science as security.</a:t>
            </a:r>
          </a:p>
        </p:txBody>
      </p:sp>
      <p:sp>
        <p:nvSpPr>
          <p:cNvPr id="24" name="TextBox 23"/>
          <p:cNvSpPr txBox="1"/>
          <p:nvPr/>
        </p:nvSpPr>
        <p:spPr>
          <a:xfrm>
            <a:off x="0" y="2100018"/>
            <a:ext cx="3126873" cy="307777"/>
          </a:xfrm>
          <a:prstGeom prst="rect">
            <a:avLst/>
          </a:prstGeom>
          <a:noFill/>
          <a:ln>
            <a:noFill/>
          </a:ln>
        </p:spPr>
        <p:txBody>
          <a:bodyPr wrap="square" rtlCol="0">
            <a:spAutoFit/>
          </a:bodyPr>
          <a:lstStyle/>
          <a:p>
            <a:r>
              <a:rPr lang="en-US" sz="1400" b="1" dirty="0" smtClean="0">
                <a:solidFill>
                  <a:schemeClr val="bg1">
                    <a:lumMod val="10000"/>
                  </a:schemeClr>
                </a:solidFill>
                <a:latin typeface="Times New Roman" panose="02020603050405020304" pitchFamily="18" charset="0"/>
                <a:cs typeface="Times New Roman" panose="02020603050405020304" pitchFamily="18" charset="0"/>
              </a:rPr>
              <a:t>The News </a:t>
            </a:r>
            <a:r>
              <a:rPr lang="en-US" sz="1400" b="1" dirty="0">
                <a:solidFill>
                  <a:schemeClr val="bg1">
                    <a:lumMod val="10000"/>
                  </a:schemeClr>
                </a:solidFill>
                <a:latin typeface="Times New Roman" panose="02020603050405020304" pitchFamily="18" charset="0"/>
                <a:cs typeface="Times New Roman" panose="02020603050405020304" pitchFamily="18" charset="0"/>
              </a:rPr>
              <a:t>L</a:t>
            </a:r>
            <a:r>
              <a:rPr lang="en-US" sz="1400" b="1" dirty="0" smtClean="0">
                <a:solidFill>
                  <a:schemeClr val="bg1">
                    <a:lumMod val="10000"/>
                  </a:schemeClr>
                </a:solidFill>
                <a:latin typeface="Times New Roman" panose="02020603050405020304" pitchFamily="18" charset="0"/>
                <a:cs typeface="Times New Roman" panose="02020603050405020304" pitchFamily="18" charset="0"/>
              </a:rPr>
              <a:t>aid </a:t>
            </a:r>
            <a:r>
              <a:rPr lang="en-US" sz="1400" b="1" dirty="0">
                <a:solidFill>
                  <a:schemeClr val="bg1">
                    <a:lumMod val="10000"/>
                  </a:schemeClr>
                </a:solidFill>
                <a:latin typeface="Times New Roman" panose="02020603050405020304" pitchFamily="18" charset="0"/>
                <a:cs typeface="Times New Roman" panose="02020603050405020304" pitchFamily="18" charset="0"/>
              </a:rPr>
              <a:t>O</a:t>
            </a:r>
            <a:r>
              <a:rPr lang="en-US" sz="1400" b="1" dirty="0" smtClean="0">
                <a:solidFill>
                  <a:schemeClr val="bg1">
                    <a:lumMod val="10000"/>
                  </a:schemeClr>
                </a:solidFill>
                <a:latin typeface="Times New Roman" panose="02020603050405020304" pitchFamily="18" charset="0"/>
                <a:cs typeface="Times New Roman" panose="02020603050405020304" pitchFamily="18" charset="0"/>
              </a:rPr>
              <a:t>ut Month by Month</a:t>
            </a:r>
            <a:endParaRPr lang="en-US" sz="1400" b="1"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25" name="Picture 3"/>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878" r="100000">
                        <a14:foregroundMark x1="44195" y1="6322" x2="70049" y2="50474"/>
                        <a14:foregroundMark x1="38537" y1="9062" x2="31024" y2="57113"/>
                        <a14:foregroundMark x1="52390" y1="8114" x2="68683" y2="42887"/>
                        <a14:foregroundMark x1="35122" y1="14963" x2="32585" y2="45311"/>
                        <a14:foregroundMark x1="35805" y1="11275" x2="32195" y2="27924"/>
                        <a14:foregroundMark x1="31707" y1="46365" x2="19902" y2="56164"/>
                        <a14:foregroundMark x1="32585" y1="36038" x2="24683" y2="50790"/>
                        <a14:foregroundMark x1="66634" y1="35827" x2="79610" y2="53425"/>
                        <a14:foregroundMark x1="66634" y1="30664" x2="71707" y2="40991"/>
                        <a14:foregroundMark x1="70537" y1="39937" x2="80098" y2="56164"/>
                        <a14:backgroundMark x1="87122" y1="48788" x2="99805" y2="94626"/>
                        <a14:backgroundMark x1="38049" y1="2002" x2="65756" y2="211"/>
                        <a14:backgroundMark x1="58537" y1="6112" x2="64878" y2="16649"/>
                      </a14:backgroundRemoval>
                    </a14:imgEffect>
                  </a14:imgLayer>
                </a14:imgProps>
              </a:ext>
              <a:ext uri="{28A0092B-C50C-407E-A947-70E740481C1C}">
                <a14:useLocalDpi xmlns:a14="http://schemas.microsoft.com/office/drawing/2010/main" val="0"/>
              </a:ext>
            </a:extLst>
          </a:blip>
          <a:srcRect/>
          <a:stretch>
            <a:fillRect/>
          </a:stretch>
        </p:blipFill>
        <p:spPr bwMode="auto">
          <a:xfrm>
            <a:off x="344238" y="6248400"/>
            <a:ext cx="2602999" cy="24099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1997030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D8D8D8"/>
      </a:lt1>
      <a:dk2>
        <a:srgbClr val="D8D8D8"/>
      </a:dk2>
      <a:lt2>
        <a:srgbClr val="D8D8D8"/>
      </a:lt2>
      <a:accent1>
        <a:srgbClr val="D8D8D8"/>
      </a:accent1>
      <a:accent2>
        <a:srgbClr val="D8D8D8"/>
      </a:accent2>
      <a:accent3>
        <a:srgbClr val="D8D8D8"/>
      </a:accent3>
      <a:accent4>
        <a:srgbClr val="D8D8D8"/>
      </a:accent4>
      <a:accent5>
        <a:srgbClr val="D8D8D8"/>
      </a:accent5>
      <a:accent6>
        <a:srgbClr val="D8D8D8"/>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931</TotalTime>
  <Words>869</Words>
  <Application>Microsoft Office PowerPoint</Application>
  <PresentationFormat>On-screen Show (4:3)</PresentationFormat>
  <Paragraphs>106</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NYCDOE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Christian Sargent</cp:lastModifiedBy>
  <cp:revision>61</cp:revision>
  <dcterms:created xsi:type="dcterms:W3CDTF">2015-10-20T20:28:08Z</dcterms:created>
  <dcterms:modified xsi:type="dcterms:W3CDTF">2016-01-19T13:48:06Z</dcterms:modified>
</cp:coreProperties>
</file>