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hallinger" initials="m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675" autoAdjust="0"/>
  </p:normalViewPr>
  <p:slideViewPr>
    <p:cSldViewPr>
      <p:cViewPr>
        <p:scale>
          <a:sx n="100" d="100"/>
          <a:sy n="100" d="100"/>
        </p:scale>
        <p:origin x="-2112" y="48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285291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355524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13940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363977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2934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13976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321997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15337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215390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121113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F4A9C-867D-4F57-BBA9-EF0CCCD8F5DD}"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1ADC7F-1463-46F5-AD60-AB01686B0EF8}" type="slidenum">
              <a:rPr lang="en-US" smtClean="0"/>
              <a:t>‹#›</a:t>
            </a:fld>
            <a:endParaRPr lang="en-US" dirty="0"/>
          </a:p>
        </p:txBody>
      </p:sp>
    </p:spTree>
    <p:extLst>
      <p:ext uri="{BB962C8B-B14F-4D97-AF65-F5344CB8AC3E}">
        <p14:creationId xmlns:p14="http://schemas.microsoft.com/office/powerpoint/2010/main" val="289613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7FF4A9C-867D-4F57-BBA9-EF0CCCD8F5DD}" type="datetimeFigureOut">
              <a:rPr lang="en-US" smtClean="0"/>
              <a:t>12/1/2015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D1ADC7F-1463-46F5-AD60-AB01686B0EF8}" type="slidenum">
              <a:rPr lang="en-US" smtClean="0"/>
              <a:t>‹#›</a:t>
            </a:fld>
            <a:endParaRPr lang="en-US" dirty="0"/>
          </a:p>
        </p:txBody>
      </p:sp>
    </p:spTree>
    <p:extLst>
      <p:ext uri="{BB962C8B-B14F-4D97-AF65-F5344CB8AC3E}">
        <p14:creationId xmlns:p14="http://schemas.microsoft.com/office/powerpoint/2010/main" val="320258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9"/>
            <a:ext cx="6858000" cy="1984169"/>
          </a:xfrm>
          <a:prstGeom prst="rect">
            <a:avLst/>
          </a:prstGeom>
        </p:spPr>
      </p:pic>
      <p:pic>
        <p:nvPicPr>
          <p:cNvPr id="1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500" y1="23810" x2="62500" y2="23810"/>
                        <a14:foregroundMark x1="15417" y1="6667" x2="15417" y2="6667"/>
                        <a14:foregroundMark x1="13333" y1="8571" x2="13333" y2="8571"/>
                        <a14:foregroundMark x1="9167" y1="10000" x2="9167" y2="10000"/>
                        <a14:foregroundMark x1="7083" y1="13810" x2="7083" y2="13810"/>
                        <a14:foregroundMark x1="2500" y1="38571" x2="2500" y2="38571"/>
                        <a14:foregroundMark x1="39583" y1="96667" x2="39583" y2="96667"/>
                        <a14:foregroundMark x1="65000" y1="94762" x2="65000" y2="94762"/>
                      </a14:backgroundRemoval>
                    </a14:imgEffect>
                  </a14:imgLayer>
                </a14:imgProps>
              </a:ext>
              <a:ext uri="{28A0092B-C50C-407E-A947-70E740481C1C}">
                <a14:useLocalDpi xmlns:a14="http://schemas.microsoft.com/office/drawing/2010/main" val="0"/>
              </a:ext>
            </a:extLst>
          </a:blip>
          <a:srcRect/>
          <a:stretch>
            <a:fillRect/>
          </a:stretch>
        </p:blipFill>
        <p:spPr bwMode="auto">
          <a:xfrm>
            <a:off x="620486" y="504834"/>
            <a:ext cx="166551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0" y="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068" y="533400"/>
            <a:ext cx="63896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1935162"/>
            <a:ext cx="6858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7587" y="2435752"/>
            <a:ext cx="2282825" cy="461665"/>
          </a:xfrm>
          <a:prstGeom prst="rect">
            <a:avLst/>
          </a:prstGeom>
          <a:noFill/>
        </p:spPr>
        <p:txBody>
          <a:bodyPr wrap="square" rtlCol="0">
            <a:spAutoFit/>
          </a:bodyPr>
          <a:lstStyle/>
          <a:p>
            <a:r>
              <a:rPr lang="en-US" sz="2400" b="1" u="sng" dirty="0" smtClean="0">
                <a:latin typeface="Berlin Sans FB Demi" panose="020E0802020502020306" pitchFamily="34" charset="0"/>
                <a:cs typeface="Aharoni" panose="02010803020104030203" pitchFamily="2" charset="-79"/>
              </a:rPr>
              <a:t>November 2015</a:t>
            </a:r>
            <a:endParaRPr lang="en-US" sz="2400" b="1" u="sng" dirty="0">
              <a:latin typeface="Berlin Sans FB Demi" panose="020E0802020502020306" pitchFamily="34" charset="0"/>
              <a:cs typeface="Aharoni" panose="02010803020104030203" pitchFamily="2" charset="-79"/>
            </a:endParaRPr>
          </a:p>
        </p:txBody>
      </p:sp>
      <p:sp>
        <p:nvSpPr>
          <p:cNvPr id="6" name="TextBox 5"/>
          <p:cNvSpPr txBox="1"/>
          <p:nvPr/>
        </p:nvSpPr>
        <p:spPr>
          <a:xfrm>
            <a:off x="304798" y="3498823"/>
            <a:ext cx="2573337" cy="3877985"/>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CEO Gabriel E. Miller</a:t>
            </a:r>
          </a:p>
          <a:p>
            <a:endParaRPr lang="en-US" sz="1400" b="1"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To my colleagues; We are in our second month and our business is prospering. We were able to secure a number of business to business contracts and we have over 1 million dollars of cash on hand. I want to thank you for your hard work and always remember, we are a team. Now, as we approach the Thanksgiving holiday and the leaves continue to fall from the trees, I wish you a Happy Thanksgiving that is full of love, warmth, and extra special moments.</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70419" y="3498823"/>
            <a:ext cx="2968625" cy="4031873"/>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CFO Alejandro Fernandez</a:t>
            </a:r>
          </a:p>
          <a:p>
            <a:endParaRPr lang="en-US" sz="1400" b="1"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To my fellow colleagues, we have been a thriving team with dedication and passion though out the 1</a:t>
            </a:r>
            <a:r>
              <a:rPr lang="en-US" sz="1400" baseline="30000" dirty="0" smtClean="0">
                <a:latin typeface="Times New Roman" panose="02020603050405020304" pitchFamily="18" charset="0"/>
                <a:cs typeface="Times New Roman" panose="02020603050405020304" pitchFamily="18" charset="0"/>
              </a:rPr>
              <a:t>st</a:t>
            </a:r>
            <a:r>
              <a:rPr lang="en-US" sz="1400" dirty="0" smtClean="0">
                <a:latin typeface="Times New Roman" panose="02020603050405020304" pitchFamily="18" charset="0"/>
                <a:cs typeface="Times New Roman" panose="02020603050405020304" pitchFamily="18" charset="0"/>
              </a:rPr>
              <a:t> marking period. We have accomplished a great amount of quality work but we still have a long way to go. I know it may be difficult at times to complete your task</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 a timely manner due to unforeseen events, but These events are learning opportunities for us to grow and help us understand how we can work through these obstacles. Unfortunately now is not the time to celebrate because we are far from reaching our goals but the day will come when we will celebrate together.</a:t>
            </a:r>
            <a:endParaRPr lang="en-US"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12778" y="7924800"/>
            <a:ext cx="6143769" cy="830997"/>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QUOTE</a:t>
            </a:r>
          </a:p>
          <a:p>
            <a:r>
              <a:rPr lang="en-US" sz="1400" dirty="0" smtClean="0">
                <a:latin typeface="Times New Roman" panose="02020603050405020304" pitchFamily="18" charset="0"/>
                <a:cs typeface="Times New Roman" panose="02020603050405020304" pitchFamily="18" charset="0"/>
              </a:rPr>
              <a:t>“You all laugh because I am different. I laugh because you are all the same.”</a:t>
            </a:r>
          </a:p>
          <a:p>
            <a:r>
              <a:rPr lang="en-US" sz="1400" dirty="0" smtClean="0">
                <a:latin typeface="Times New Roman" panose="02020603050405020304" pitchFamily="18" charset="0"/>
                <a:cs typeface="Times New Roman" panose="02020603050405020304" pitchFamily="18" charset="0"/>
              </a:rPr>
              <a:t>- Unknown</a:t>
            </a:r>
            <a:endParaRPr lang="en-US"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0368" y="2163725"/>
            <a:ext cx="3126873" cy="307777"/>
          </a:xfrm>
          <a:prstGeom prst="rect">
            <a:avLst/>
          </a:prstGeom>
          <a:noFill/>
          <a:ln>
            <a:noFill/>
          </a:ln>
        </p:spPr>
        <p:txBody>
          <a:bodyPr wrap="square" rtlCol="0">
            <a:spAutoFit/>
          </a:bodyPr>
          <a:lstStyle/>
          <a:p>
            <a:r>
              <a:rPr lang="en-US" sz="1400" b="1" dirty="0" smtClean="0">
                <a:solidFill>
                  <a:srgbClr val="D8D8D8">
                    <a:lumMod val="10000"/>
                  </a:srgbClr>
                </a:solidFill>
                <a:latin typeface="Times New Roman" panose="02020603050405020304" pitchFamily="18" charset="0"/>
                <a:cs typeface="Times New Roman" panose="02020603050405020304" pitchFamily="18" charset="0"/>
              </a:rPr>
              <a:t>The News </a:t>
            </a:r>
            <a:r>
              <a:rPr lang="en-US" sz="1400" b="1" dirty="0">
                <a:solidFill>
                  <a:srgbClr val="D8D8D8">
                    <a:lumMod val="10000"/>
                  </a:srgbClr>
                </a:solidFill>
                <a:latin typeface="Times New Roman" panose="02020603050405020304" pitchFamily="18" charset="0"/>
                <a:cs typeface="Times New Roman" panose="02020603050405020304" pitchFamily="18" charset="0"/>
              </a:rPr>
              <a:t>L</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aid </a:t>
            </a:r>
            <a:r>
              <a:rPr lang="en-US" sz="1400" b="1" dirty="0">
                <a:solidFill>
                  <a:srgbClr val="D8D8D8">
                    <a:lumMod val="10000"/>
                  </a:srgbClr>
                </a:solidFill>
                <a:latin typeface="Times New Roman" panose="02020603050405020304" pitchFamily="18" charset="0"/>
                <a:cs typeface="Times New Roman" panose="02020603050405020304" pitchFamily="18" charset="0"/>
              </a:rPr>
              <a:t>O</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ut </a:t>
            </a:r>
            <a:r>
              <a:rPr lang="en-US" sz="1400" b="1" dirty="0">
                <a:solidFill>
                  <a:srgbClr val="D8D8D8">
                    <a:lumMod val="10000"/>
                  </a:srgbClr>
                </a:solidFill>
                <a:latin typeface="Times New Roman" panose="02020603050405020304" pitchFamily="18" charset="0"/>
                <a:cs typeface="Times New Roman" panose="02020603050405020304" pitchFamily="18" charset="0"/>
              </a:rPr>
              <a:t>W</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eek by Week!</a:t>
            </a:r>
            <a:endParaRPr lang="en-US" sz="1400" b="1" dirty="0">
              <a:solidFill>
                <a:srgbClr val="D8D8D8">
                  <a:lumMod val="10000"/>
                </a:srgb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53243" y="2972548"/>
            <a:ext cx="3862841" cy="369332"/>
          </a:xfrm>
          <a:prstGeom prst="rect">
            <a:avLst/>
          </a:prstGeom>
          <a:noFill/>
        </p:spPr>
        <p:txBody>
          <a:bodyPr wrap="square" rtlCol="0">
            <a:spAutoFit/>
          </a:bodyPr>
          <a:lstStyle/>
          <a:p>
            <a:r>
              <a:rPr lang="en-US" b="1" cap="all" dirty="0">
                <a:solidFill>
                  <a:srgbClr val="0070C0"/>
                </a:solidFill>
                <a:latin typeface="Times New Roman" panose="02020603050405020304" pitchFamily="18" charset="0"/>
                <a:cs typeface="Times New Roman" panose="02020603050405020304" pitchFamily="18" charset="0"/>
              </a:rPr>
              <a:t>Message from the </a:t>
            </a:r>
            <a:r>
              <a:rPr lang="en-US" b="1" cap="all">
                <a:solidFill>
                  <a:srgbClr val="0070C0"/>
                </a:solidFill>
                <a:latin typeface="Times New Roman" panose="02020603050405020304" pitchFamily="18" charset="0"/>
                <a:cs typeface="Times New Roman" panose="02020603050405020304" pitchFamily="18" charset="0"/>
              </a:rPr>
              <a:t>CEO </a:t>
            </a:r>
            <a:r>
              <a:rPr lang="en-US" b="1" cap="all" smtClean="0">
                <a:solidFill>
                  <a:srgbClr val="0070C0"/>
                </a:solidFill>
                <a:latin typeface="Times New Roman" panose="02020603050405020304" pitchFamily="18" charset="0"/>
                <a:cs typeface="Times New Roman" panose="02020603050405020304" pitchFamily="18" charset="0"/>
              </a:rPr>
              <a:t>/ CFO </a:t>
            </a:r>
            <a:endParaRPr lang="en-US" b="1" cap="all" dirty="0">
              <a:solidFill>
                <a:srgbClr val="0070C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5311" y="1934226"/>
            <a:ext cx="6858000" cy="369332"/>
            <a:chOff x="-3328632" y="3260559"/>
            <a:chExt cx="6858000" cy="369332"/>
          </a:xfrm>
        </p:grpSpPr>
        <p:grpSp>
          <p:nvGrpSpPr>
            <p:cNvPr id="8" name="Group 7"/>
            <p:cNvGrpSpPr/>
            <p:nvPr/>
          </p:nvGrpSpPr>
          <p:grpSpPr>
            <a:xfrm>
              <a:off x="-3328632" y="3333852"/>
              <a:ext cx="6858000" cy="223114"/>
              <a:chOff x="0" y="2021397"/>
              <a:chExt cx="6858000" cy="100738"/>
            </a:xfrm>
          </p:grpSpPr>
          <p:sp>
            <p:nvSpPr>
              <p:cNvPr id="3" name="Rectangle 2"/>
              <p:cNvSpPr/>
              <p:nvPr/>
            </p:nvSpPr>
            <p:spPr>
              <a:xfrm>
                <a:off x="0" y="2027237"/>
                <a:ext cx="2286000" cy="88892"/>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2021397"/>
                <a:ext cx="2209800" cy="100738"/>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495800" y="2032164"/>
                <a:ext cx="2362200" cy="839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700032" y="3260559"/>
              <a:ext cx="1417376"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latin typeface="Agency FB" panose="020B0503020202020204" pitchFamily="34" charset="0"/>
                </a:rPr>
                <a:t>Fight For France!</a:t>
              </a:r>
              <a:endParaRPr lang="en-US"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grpSp>
    </p:spTree>
    <p:extLst>
      <p:ext uri="{BB962C8B-B14F-4D97-AF65-F5344CB8AC3E}">
        <p14:creationId xmlns:p14="http://schemas.microsoft.com/office/powerpoint/2010/main" val="71752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9"/>
            <a:ext cx="6858000" cy="1984169"/>
          </a:xfrm>
          <a:prstGeom prst="rect">
            <a:avLst/>
          </a:prstGeom>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500" y1="23810" x2="62500" y2="23810"/>
                        <a14:foregroundMark x1="15417" y1="6667" x2="15417" y2="6667"/>
                        <a14:foregroundMark x1="13333" y1="8571" x2="13333" y2="8571"/>
                        <a14:foregroundMark x1="9167" y1="10000" x2="9167" y2="10000"/>
                        <a14:foregroundMark x1="7083" y1="13810" x2="7083" y2="13810"/>
                        <a14:foregroundMark x1="2500" y1="38571" x2="2500" y2="38571"/>
                        <a14:foregroundMark x1="39583" y1="96667" x2="39583" y2="96667"/>
                        <a14:foregroundMark x1="65000" y1="94762" x2="65000" y2="94762"/>
                      </a14:backgroundRemoval>
                    </a14:imgEffect>
                  </a14:imgLayer>
                </a14:imgProps>
              </a:ext>
              <a:ext uri="{28A0092B-C50C-407E-A947-70E740481C1C}">
                <a14:useLocalDpi xmlns:a14="http://schemas.microsoft.com/office/drawing/2010/main" val="0"/>
              </a:ext>
            </a:extLst>
          </a:blip>
          <a:srcRect/>
          <a:stretch>
            <a:fillRect/>
          </a:stretch>
        </p:blipFill>
        <p:spPr bwMode="auto">
          <a:xfrm>
            <a:off x="620486" y="504834"/>
            <a:ext cx="166551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068" y="533400"/>
            <a:ext cx="63896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935162"/>
            <a:ext cx="6858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7587" y="2435752"/>
            <a:ext cx="2282825" cy="461665"/>
          </a:xfrm>
          <a:prstGeom prst="rect">
            <a:avLst/>
          </a:prstGeom>
          <a:noFill/>
        </p:spPr>
        <p:txBody>
          <a:bodyPr wrap="square" rtlCol="0">
            <a:spAutoFit/>
          </a:bodyPr>
          <a:lstStyle/>
          <a:p>
            <a:r>
              <a:rPr lang="en-US" sz="2400" b="1" u="sng" dirty="0" smtClean="0">
                <a:latin typeface="Berlin Sans FB Demi" panose="020E0802020502020306" pitchFamily="34" charset="0"/>
                <a:cs typeface="Aharoni" panose="02010803020104030203" pitchFamily="2" charset="-79"/>
              </a:rPr>
              <a:t>November 2015</a:t>
            </a:r>
            <a:endParaRPr lang="en-US" sz="2400" b="1" u="sng" dirty="0">
              <a:latin typeface="Berlin Sans FB Demi" panose="020E0802020502020306" pitchFamily="34" charset="0"/>
              <a:cs typeface="Aharoni" panose="02010803020104030203" pitchFamily="2" charset="-79"/>
            </a:endParaRPr>
          </a:p>
        </p:txBody>
      </p:sp>
      <p:sp>
        <p:nvSpPr>
          <p:cNvPr id="11" name="TextBox 10"/>
          <p:cNvSpPr txBox="1"/>
          <p:nvPr/>
        </p:nvSpPr>
        <p:spPr>
          <a:xfrm>
            <a:off x="343099" y="6477000"/>
            <a:ext cx="3048000" cy="1723549"/>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CURRENT Events</a:t>
            </a:r>
          </a:p>
          <a:p>
            <a:endParaRPr lang="en-US" b="1" cap="all"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November 6 </a:t>
            </a:r>
            <a:r>
              <a:rPr lang="en-US" sz="1400" dirty="0" smtClean="0">
                <a:latin typeface="Times New Roman" panose="02020603050405020304" pitchFamily="18" charset="0"/>
                <a:cs typeface="Times New Roman" panose="02020603050405020304" pitchFamily="18" charset="0"/>
              </a:rPr>
              <a:t>– Networking Event</a:t>
            </a:r>
          </a:p>
          <a:p>
            <a:pPr marL="285750"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November 12- </a:t>
            </a:r>
            <a:r>
              <a:rPr lang="en-US" sz="1400" dirty="0" smtClean="0">
                <a:latin typeface="Times New Roman" panose="02020603050405020304" pitchFamily="18" charset="0"/>
                <a:cs typeface="Times New Roman" panose="02020603050405020304" pitchFamily="18" charset="0"/>
              </a:rPr>
              <a:t>CEO Networking </a:t>
            </a:r>
            <a:r>
              <a:rPr lang="en-US" sz="1400" dirty="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rip to Germany</a:t>
            </a:r>
          </a:p>
          <a:p>
            <a:pPr marL="285750"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November 14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Networking Workshop</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727292" y="6139401"/>
            <a:ext cx="2438400" cy="1477328"/>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HAPPY birthday!</a:t>
            </a:r>
          </a:p>
          <a:p>
            <a:endParaRPr lang="en-US" sz="1400"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November</a:t>
            </a:r>
          </a:p>
          <a:p>
            <a:r>
              <a:rPr lang="en-US" sz="1400" dirty="0" smtClean="0">
                <a:latin typeface="Times New Roman" panose="02020603050405020304" pitchFamily="18" charset="0"/>
                <a:cs typeface="Times New Roman" panose="02020603050405020304" pitchFamily="18" charset="0"/>
              </a:rPr>
              <a:t>Marc Hallinger: November 7</a:t>
            </a:r>
          </a:p>
          <a:p>
            <a:r>
              <a:rPr lang="en-US" sz="1400" dirty="0" smtClean="0">
                <a:latin typeface="Times New Roman" panose="02020603050405020304" pitchFamily="18" charset="0"/>
                <a:cs typeface="Times New Roman" panose="02020603050405020304" pitchFamily="18" charset="0"/>
              </a:rPr>
              <a:t>Marcos Casado: November 11</a:t>
            </a:r>
          </a:p>
          <a:p>
            <a:r>
              <a:rPr lang="en-US" sz="1400" dirty="0" smtClean="0">
                <a:latin typeface="Times New Roman" panose="02020603050405020304" pitchFamily="18" charset="0"/>
                <a:cs typeface="Times New Roman" panose="02020603050405020304" pitchFamily="18" charset="0"/>
              </a:rPr>
              <a:t>Edgar Gomez: November 18</a:t>
            </a:r>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626" y="2175988"/>
            <a:ext cx="3126873" cy="307777"/>
          </a:xfrm>
          <a:prstGeom prst="rect">
            <a:avLst/>
          </a:prstGeom>
          <a:noFill/>
          <a:ln>
            <a:noFill/>
          </a:ln>
        </p:spPr>
        <p:txBody>
          <a:bodyPr wrap="square" rtlCol="0">
            <a:spAutoFit/>
          </a:bodyPr>
          <a:lstStyle/>
          <a:p>
            <a:r>
              <a:rPr lang="en-US" sz="1400" b="1" dirty="0" smtClean="0">
                <a:solidFill>
                  <a:srgbClr val="D8D8D8">
                    <a:lumMod val="10000"/>
                  </a:srgbClr>
                </a:solidFill>
                <a:latin typeface="Times New Roman" panose="02020603050405020304" pitchFamily="18" charset="0"/>
                <a:cs typeface="Times New Roman" panose="02020603050405020304" pitchFamily="18" charset="0"/>
              </a:rPr>
              <a:t>The News </a:t>
            </a:r>
            <a:r>
              <a:rPr lang="en-US" sz="1400" b="1" dirty="0">
                <a:solidFill>
                  <a:srgbClr val="D8D8D8">
                    <a:lumMod val="10000"/>
                  </a:srgbClr>
                </a:solidFill>
                <a:latin typeface="Times New Roman" panose="02020603050405020304" pitchFamily="18" charset="0"/>
                <a:cs typeface="Times New Roman" panose="02020603050405020304" pitchFamily="18" charset="0"/>
              </a:rPr>
              <a:t>L</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aid </a:t>
            </a:r>
            <a:r>
              <a:rPr lang="en-US" sz="1400" b="1" dirty="0">
                <a:solidFill>
                  <a:srgbClr val="D8D8D8">
                    <a:lumMod val="10000"/>
                  </a:srgbClr>
                </a:solidFill>
                <a:latin typeface="Times New Roman" panose="02020603050405020304" pitchFamily="18" charset="0"/>
                <a:cs typeface="Times New Roman" panose="02020603050405020304" pitchFamily="18" charset="0"/>
              </a:rPr>
              <a:t>O</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ut </a:t>
            </a:r>
            <a:r>
              <a:rPr lang="en-US" sz="1400" b="1" dirty="0">
                <a:solidFill>
                  <a:srgbClr val="D8D8D8">
                    <a:lumMod val="10000"/>
                  </a:srgbClr>
                </a:solidFill>
                <a:latin typeface="Times New Roman" panose="02020603050405020304" pitchFamily="18" charset="0"/>
                <a:cs typeface="Times New Roman" panose="02020603050405020304" pitchFamily="18" charset="0"/>
              </a:rPr>
              <a:t>W</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eek by Week!</a:t>
            </a:r>
            <a:endParaRPr lang="en-US" sz="1400" b="1" dirty="0">
              <a:solidFill>
                <a:srgbClr val="D8D8D8">
                  <a:lumMod val="10000"/>
                </a:srgb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717767" y="2897417"/>
            <a:ext cx="2302033" cy="3231654"/>
          </a:xfrm>
          <a:prstGeom prst="rect">
            <a:avLst/>
          </a:prstGeom>
          <a:noFill/>
        </p:spPr>
        <p:txBody>
          <a:bodyPr wrap="square" rtlCol="0">
            <a:spAutoFit/>
          </a:bodyPr>
          <a:lstStyle/>
          <a:p>
            <a:r>
              <a:rPr lang="en-US" b="1" cap="all" dirty="0" smtClean="0">
                <a:solidFill>
                  <a:srgbClr val="0070C0"/>
                </a:solidFill>
                <a:uFill>
                  <a:solidFill>
                    <a:srgbClr val="0070C0"/>
                  </a:solidFill>
                </a:uFill>
                <a:latin typeface="Times New Roman" panose="02020603050405020304" pitchFamily="18" charset="0"/>
                <a:cs typeface="Times New Roman" panose="02020603050405020304" pitchFamily="18" charset="0"/>
              </a:rPr>
              <a:t>New product Arrivals</a:t>
            </a:r>
          </a:p>
          <a:p>
            <a:endParaRPr lang="en-US" sz="1400" b="1" cap="all" dirty="0" smtClean="0">
              <a:uFill>
                <a:solidFill>
                  <a:srgbClr val="0070C0"/>
                </a:solidFill>
              </a:uFill>
              <a:latin typeface="Times New Roman" panose="02020603050405020304" pitchFamily="18" charset="0"/>
              <a:cs typeface="Times New Roman" panose="02020603050405020304" pitchFamily="18" charset="0"/>
            </a:endParaRPr>
          </a:p>
          <a:p>
            <a:r>
              <a:rPr lang="en-US" sz="1400" b="1" cap="all" dirty="0" smtClean="0">
                <a:uFill>
                  <a:solidFill>
                    <a:srgbClr val="0070C0"/>
                  </a:solidFill>
                </a:uFill>
                <a:latin typeface="Times New Roman" panose="02020603050405020304" pitchFamily="18" charset="0"/>
                <a:cs typeface="Times New Roman" panose="02020603050405020304" pitchFamily="18" charset="0"/>
              </a:rPr>
              <a:t>Categories</a:t>
            </a:r>
            <a:endParaRPr lang="en-US" sz="1400" b="1" cap="all" dirty="0">
              <a:uFill>
                <a:solidFill>
                  <a:srgbClr val="0070C0"/>
                </a:solidFill>
              </a:u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Cardigans</a:t>
            </a:r>
          </a:p>
          <a:p>
            <a:pPr marL="28575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Jackets</a:t>
            </a:r>
          </a:p>
          <a:p>
            <a:pPr marL="28575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Sweaters</a:t>
            </a:r>
          </a:p>
          <a:p>
            <a:pPr marL="28575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Ties/ Bow Ties</a:t>
            </a:r>
          </a:p>
          <a:p>
            <a:pPr marL="28575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Wallets</a:t>
            </a:r>
          </a:p>
          <a:p>
            <a:pPr marL="28575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Watches</a:t>
            </a:r>
          </a:p>
          <a:p>
            <a:pPr marL="285750" lvl="0" indent="-285750">
              <a:buFont typeface="Arial" panose="020B0604020202020204" pitchFamily="34" charset="0"/>
              <a:buChar char="•"/>
            </a:pPr>
            <a:r>
              <a:rPr lang="en-US" sz="1400" dirty="0" smtClean="0">
                <a:solidFill>
                  <a:srgbClr val="2A2A2A"/>
                </a:solidFill>
                <a:latin typeface="Times New Roman" panose="02020603050405020304" pitchFamily="18" charset="0"/>
                <a:cs typeface="Times New Roman" panose="02020603050405020304" pitchFamily="18" charset="0"/>
              </a:rPr>
              <a:t>Coats</a:t>
            </a:r>
            <a:endParaRPr lang="en-US" sz="1400" dirty="0">
              <a:solidFill>
                <a:srgbClr val="2A2A2A"/>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solidFill>
                  <a:srgbClr val="2A2A2A"/>
                </a:solidFill>
                <a:uFill>
                  <a:solidFill>
                    <a:srgbClr val="0070C0"/>
                  </a:solidFill>
                </a:uFill>
                <a:latin typeface="Times New Roman" panose="02020603050405020304" pitchFamily="18" charset="0"/>
                <a:cs typeface="Times New Roman" panose="02020603050405020304" pitchFamily="18" charset="0"/>
              </a:rPr>
              <a:t>Skirts</a:t>
            </a:r>
            <a:endParaRPr lang="en-US" sz="1400" dirty="0">
              <a:solidFill>
                <a:srgbClr val="2A2A2A"/>
              </a:solidFill>
              <a:uFill>
                <a:solidFill>
                  <a:srgbClr val="0070C0"/>
                </a:solidFill>
              </a:u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solidFill>
                  <a:srgbClr val="2A2A2A"/>
                </a:solidFill>
                <a:uFill>
                  <a:solidFill>
                    <a:srgbClr val="0070C0"/>
                  </a:solidFill>
                </a:uFill>
                <a:latin typeface="Times New Roman" panose="02020603050405020304" pitchFamily="18" charset="0"/>
                <a:cs typeface="Times New Roman" panose="02020603050405020304" pitchFamily="18" charset="0"/>
              </a:rPr>
              <a:t>Jeans</a:t>
            </a:r>
          </a:p>
          <a:p>
            <a:pPr marL="285750" indent="-285750">
              <a:buFont typeface="Arial" panose="020B0604020202020204" pitchFamily="34" charset="0"/>
              <a:buChar char="•"/>
            </a:pPr>
            <a:r>
              <a:rPr lang="en-US" sz="1400" dirty="0" smtClean="0">
                <a:solidFill>
                  <a:srgbClr val="2A2A2A"/>
                </a:solidFill>
                <a:uFill>
                  <a:solidFill>
                    <a:srgbClr val="0070C0"/>
                  </a:solidFill>
                </a:uFill>
                <a:latin typeface="Times New Roman" panose="02020603050405020304" pitchFamily="18" charset="0"/>
                <a:cs typeface="Times New Roman" panose="02020603050405020304" pitchFamily="18" charset="0"/>
              </a:rPr>
              <a:t>Rompers</a:t>
            </a:r>
          </a:p>
        </p:txBody>
      </p:sp>
      <p:sp>
        <p:nvSpPr>
          <p:cNvPr id="16" name="TextBox 15"/>
          <p:cNvSpPr txBox="1"/>
          <p:nvPr/>
        </p:nvSpPr>
        <p:spPr>
          <a:xfrm>
            <a:off x="343099" y="2942164"/>
            <a:ext cx="2819400" cy="193899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Department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Congratulations Web Design you are the Department of the Month! Hard work and </a:t>
            </a:r>
            <a:r>
              <a:rPr lang="en-US" sz="1400" dirty="0">
                <a:solidFill>
                  <a:schemeClr val="bg1">
                    <a:lumMod val="10000"/>
                  </a:schemeClr>
                </a:solidFill>
                <a:latin typeface="Times New Roman" panose="02020603050405020304" pitchFamily="18" charset="0"/>
                <a:cs typeface="Times New Roman" panose="02020603050405020304" pitchFamily="18" charset="0"/>
              </a:rPr>
              <a:t>p</a:t>
            </a:r>
            <a:r>
              <a:rPr lang="en-US" sz="1400" dirty="0" smtClean="0">
                <a:solidFill>
                  <a:schemeClr val="bg1">
                    <a:lumMod val="10000"/>
                  </a:schemeClr>
                </a:solidFill>
                <a:latin typeface="Times New Roman" panose="02020603050405020304" pitchFamily="18" charset="0"/>
                <a:cs typeface="Times New Roman" panose="02020603050405020304" pitchFamily="18" charset="0"/>
              </a:rPr>
              <a:t>atience goes along way. Our website would not be this amazing with out you.</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43099" y="5029200"/>
            <a:ext cx="2971800" cy="129266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Employee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a:solidFill>
                  <a:srgbClr val="D8D8D8">
                    <a:lumMod val="10000"/>
                  </a:srgbClr>
                </a:solidFill>
                <a:latin typeface="Times New Roman" panose="02020603050405020304" pitchFamily="18" charset="0"/>
                <a:cs typeface="Times New Roman" panose="02020603050405020304" pitchFamily="18" charset="0"/>
              </a:rPr>
              <a:t>Congratulations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Marc Hallinger you </a:t>
            </a:r>
            <a:r>
              <a:rPr lang="en-US" sz="1400" dirty="0">
                <a:solidFill>
                  <a:srgbClr val="D8D8D8">
                    <a:lumMod val="10000"/>
                  </a:srgbClr>
                </a:solidFill>
                <a:latin typeface="Times New Roman" panose="02020603050405020304" pitchFamily="18" charset="0"/>
                <a:cs typeface="Times New Roman" panose="02020603050405020304" pitchFamily="18" charset="0"/>
              </a:rPr>
              <a:t>are the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employee </a:t>
            </a:r>
            <a:r>
              <a:rPr lang="en-US" sz="1400" dirty="0">
                <a:solidFill>
                  <a:srgbClr val="D8D8D8">
                    <a:lumMod val="10000"/>
                  </a:srgbClr>
                </a:solidFill>
                <a:latin typeface="Times New Roman" panose="02020603050405020304" pitchFamily="18" charset="0"/>
                <a:cs typeface="Times New Roman" panose="02020603050405020304" pitchFamily="18" charset="0"/>
              </a:rPr>
              <a:t>of the month</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a:t>
            </a:r>
            <a:endParaRPr lang="en-US" sz="1400" dirty="0">
              <a:solidFill>
                <a:srgbClr val="D8D8D8">
                  <a:lumMod val="10000"/>
                </a:srgbClr>
              </a:solidFill>
              <a:latin typeface="Times New Roman" panose="02020603050405020304" pitchFamily="18" charset="0"/>
              <a:cs typeface="Times New Roman" panose="02020603050405020304" pitchFamily="18" charset="0"/>
            </a:endParaRPr>
          </a:p>
        </p:txBody>
      </p:sp>
      <p:pic>
        <p:nvPicPr>
          <p:cNvPr id="2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600" t="22423" r="26973" b="26463"/>
          <a:stretch/>
        </p:blipFill>
        <p:spPr bwMode="auto">
          <a:xfrm>
            <a:off x="0" y="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5311" y="1934226"/>
            <a:ext cx="6858000" cy="369332"/>
            <a:chOff x="-3328632" y="3260559"/>
            <a:chExt cx="6858000" cy="369332"/>
          </a:xfrm>
        </p:grpSpPr>
        <p:grpSp>
          <p:nvGrpSpPr>
            <p:cNvPr id="25" name="Group 24"/>
            <p:cNvGrpSpPr/>
            <p:nvPr/>
          </p:nvGrpSpPr>
          <p:grpSpPr>
            <a:xfrm>
              <a:off x="-3328632" y="3333852"/>
              <a:ext cx="6858000" cy="223114"/>
              <a:chOff x="0" y="2021397"/>
              <a:chExt cx="6858000" cy="100738"/>
            </a:xfrm>
          </p:grpSpPr>
          <p:sp>
            <p:nvSpPr>
              <p:cNvPr id="27" name="Rectangle 26"/>
              <p:cNvSpPr/>
              <p:nvPr/>
            </p:nvSpPr>
            <p:spPr>
              <a:xfrm>
                <a:off x="0" y="2027237"/>
                <a:ext cx="2286000" cy="88892"/>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86000" y="2021397"/>
                <a:ext cx="2209800" cy="100738"/>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495800" y="2032164"/>
                <a:ext cx="2362200" cy="839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700032" y="3260559"/>
              <a:ext cx="1417376"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latin typeface="Agency FB" panose="020B0503020202020204" pitchFamily="34" charset="0"/>
                </a:rPr>
                <a:t>Fight For France!</a:t>
              </a:r>
              <a:endParaRPr lang="en-US"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grpSp>
    </p:spTree>
    <p:extLst>
      <p:ext uri="{BB962C8B-B14F-4D97-AF65-F5344CB8AC3E}">
        <p14:creationId xmlns:p14="http://schemas.microsoft.com/office/powerpoint/2010/main" val="2525533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9"/>
            <a:ext cx="6858000" cy="1984169"/>
          </a:xfrm>
          <a:prstGeom prst="rect">
            <a:avLst/>
          </a:prstGeom>
        </p:spPr>
      </p:pic>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500" y1="23810" x2="62500" y2="23810"/>
                        <a14:foregroundMark x1="15417" y1="6667" x2="15417" y2="6667"/>
                        <a14:foregroundMark x1="13333" y1="8571" x2="13333" y2="8571"/>
                        <a14:foregroundMark x1="9167" y1="10000" x2="9167" y2="10000"/>
                        <a14:foregroundMark x1="7083" y1="13810" x2="7083" y2="13810"/>
                        <a14:foregroundMark x1="2500" y1="38571" x2="2500" y2="38571"/>
                        <a14:foregroundMark x1="39583" y1="96667" x2="39583" y2="96667"/>
                        <a14:foregroundMark x1="65000" y1="94762" x2="65000" y2="94762"/>
                      </a14:backgroundRemoval>
                    </a14:imgEffect>
                  </a14:imgLayer>
                </a14:imgProps>
              </a:ext>
              <a:ext uri="{28A0092B-C50C-407E-A947-70E740481C1C}">
                <a14:useLocalDpi xmlns:a14="http://schemas.microsoft.com/office/drawing/2010/main" val="0"/>
              </a:ext>
            </a:extLst>
          </a:blip>
          <a:srcRect/>
          <a:stretch>
            <a:fillRect/>
          </a:stretch>
        </p:blipFill>
        <p:spPr bwMode="auto">
          <a:xfrm>
            <a:off x="620486" y="504834"/>
            <a:ext cx="166551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068" y="533400"/>
            <a:ext cx="63896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935162"/>
            <a:ext cx="6858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7587" y="2435752"/>
            <a:ext cx="2282825" cy="461665"/>
          </a:xfrm>
          <a:prstGeom prst="rect">
            <a:avLst/>
          </a:prstGeom>
          <a:noFill/>
        </p:spPr>
        <p:txBody>
          <a:bodyPr wrap="square" rtlCol="0">
            <a:spAutoFit/>
          </a:bodyPr>
          <a:lstStyle/>
          <a:p>
            <a:r>
              <a:rPr lang="en-US" sz="2400" b="1" u="sng" dirty="0" smtClean="0">
                <a:latin typeface="Berlin Sans FB Demi" panose="020E0802020502020306" pitchFamily="34" charset="0"/>
                <a:cs typeface="Aharoni" panose="02010803020104030203" pitchFamily="2" charset="-79"/>
              </a:rPr>
              <a:t>November 2015</a:t>
            </a:r>
            <a:endParaRPr lang="en-US" sz="2400" b="1" u="sng" dirty="0">
              <a:latin typeface="Berlin Sans FB Demi" panose="020E0802020502020306" pitchFamily="34" charset="0"/>
              <a:cs typeface="Aharoni" panose="02010803020104030203" pitchFamily="2" charset="-79"/>
            </a:endParaRPr>
          </a:p>
        </p:txBody>
      </p:sp>
      <p:sp>
        <p:nvSpPr>
          <p:cNvPr id="3" name="TextBox 2"/>
          <p:cNvSpPr txBox="1"/>
          <p:nvPr/>
        </p:nvSpPr>
        <p:spPr>
          <a:xfrm>
            <a:off x="457199" y="3443604"/>
            <a:ext cx="5943600" cy="5262979"/>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Josh:</a:t>
            </a:r>
            <a:r>
              <a:rPr lang="en-US" sz="1400" dirty="0">
                <a:latin typeface="Times New Roman" panose="02020603050405020304" pitchFamily="18" charset="0"/>
                <a:cs typeface="Times New Roman" panose="02020603050405020304" pitchFamily="18" charset="0"/>
              </a:rPr>
              <a:t> Why did the farmer run a steamroller over his potato field on Thanksgiving Day?</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Phil:</a:t>
            </a:r>
            <a:r>
              <a:rPr lang="en-US" sz="1400" dirty="0">
                <a:latin typeface="Times New Roman" panose="02020603050405020304" pitchFamily="18" charset="0"/>
                <a:cs typeface="Times New Roman" panose="02020603050405020304" pitchFamily="18" charset="0"/>
              </a:rPr>
              <a:t> Why?</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Josh:</a:t>
            </a:r>
            <a:r>
              <a:rPr lang="en-US" sz="1400" dirty="0">
                <a:latin typeface="Times New Roman" panose="02020603050405020304" pitchFamily="18" charset="0"/>
                <a:cs typeface="Times New Roman" panose="02020603050405020304" pitchFamily="18" charset="0"/>
              </a:rPr>
              <a:t> He wanted to raise mashed potatoes</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Biff:</a:t>
            </a:r>
            <a:r>
              <a:rPr lang="en-US" sz="1400" dirty="0">
                <a:latin typeface="Times New Roman" panose="02020603050405020304" pitchFamily="18" charset="0"/>
                <a:cs typeface="Times New Roman" panose="02020603050405020304" pitchFamily="18" charset="0"/>
              </a:rPr>
              <a:t> Why did the turkey cross the road?</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Bob:</a:t>
            </a:r>
            <a:r>
              <a:rPr lang="en-US" sz="1400" dirty="0">
                <a:latin typeface="Times New Roman" panose="02020603050405020304" pitchFamily="18" charset="0"/>
                <a:cs typeface="Times New Roman" panose="02020603050405020304" pitchFamily="18" charset="0"/>
              </a:rPr>
              <a:t> I don’t know.</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Biff:</a:t>
            </a:r>
            <a:r>
              <a:rPr lang="en-US" sz="1400" dirty="0">
                <a:latin typeface="Times New Roman" panose="02020603050405020304" pitchFamily="18" charset="0"/>
                <a:cs typeface="Times New Roman" panose="02020603050405020304" pitchFamily="18" charset="0"/>
              </a:rPr>
              <a:t> It was Thanksgiving Day, and he wanted people to think he was a chicken</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Charles:</a:t>
            </a:r>
            <a:r>
              <a:rPr lang="en-US" sz="1400" dirty="0">
                <a:latin typeface="Times New Roman" panose="02020603050405020304" pitchFamily="18" charset="0"/>
                <a:cs typeface="Times New Roman" panose="02020603050405020304" pitchFamily="18" charset="0"/>
              </a:rPr>
              <a:t> What is a turkey’s favorite dessert?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Mary:</a:t>
            </a:r>
            <a:r>
              <a:rPr lang="en-US" sz="1400" dirty="0">
                <a:latin typeface="Times New Roman" panose="02020603050405020304" pitchFamily="18" charset="0"/>
                <a:cs typeface="Times New Roman" panose="02020603050405020304" pitchFamily="18" charset="0"/>
              </a:rPr>
              <a:t> I haven’t a clue.</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Charles:</a:t>
            </a:r>
            <a:r>
              <a:rPr lang="en-US" sz="1400" dirty="0">
                <a:latin typeface="Times New Roman" panose="02020603050405020304" pitchFamily="18" charset="0"/>
                <a:cs typeface="Times New Roman" panose="02020603050405020304" pitchFamily="18" charset="0"/>
              </a:rPr>
              <a:t> Peach gobbler</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Luke:</a:t>
            </a:r>
            <a:r>
              <a:rPr lang="en-US" sz="1400" dirty="0">
                <a:latin typeface="Times New Roman" panose="02020603050405020304" pitchFamily="18" charset="0"/>
                <a:cs typeface="Times New Roman" panose="02020603050405020304" pitchFamily="18" charset="0"/>
              </a:rPr>
              <a:t> What did the turkey say to the computer?</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Will:</a:t>
            </a:r>
            <a:r>
              <a:rPr lang="en-US" sz="1400" dirty="0">
                <a:latin typeface="Times New Roman" panose="02020603050405020304" pitchFamily="18" charset="0"/>
                <a:cs typeface="Times New Roman" panose="02020603050405020304" pitchFamily="18" charset="0"/>
              </a:rPr>
              <a:t> What?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Luke:</a:t>
            </a:r>
            <a:r>
              <a:rPr lang="en-US" sz="1400" dirty="0">
                <a:latin typeface="Times New Roman" panose="02020603050405020304" pitchFamily="18" charset="0"/>
                <a:cs typeface="Times New Roman" panose="02020603050405020304" pitchFamily="18" charset="0"/>
              </a:rPr>
              <a:t> “Google, </a:t>
            </a:r>
            <a:r>
              <a:rPr lang="en-US" sz="1400" dirty="0" smtClean="0">
                <a:latin typeface="Times New Roman" panose="02020603050405020304" pitchFamily="18" charset="0"/>
                <a:cs typeface="Times New Roman" panose="02020603050405020304" pitchFamily="18" charset="0"/>
              </a:rPr>
              <a:t>Google</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Google.”</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Josh:</a:t>
            </a:r>
            <a:r>
              <a:rPr lang="en-US" sz="1400" dirty="0">
                <a:latin typeface="Times New Roman" panose="02020603050405020304" pitchFamily="18" charset="0"/>
                <a:cs typeface="Times New Roman" panose="02020603050405020304" pitchFamily="18" charset="0"/>
              </a:rPr>
              <a:t> What do you get when you cross a turkey with a centipede?</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David:</a:t>
            </a:r>
            <a:r>
              <a:rPr lang="en-US" sz="1400" dirty="0">
                <a:latin typeface="Times New Roman" panose="02020603050405020304" pitchFamily="18" charset="0"/>
                <a:cs typeface="Times New Roman" panose="02020603050405020304" pitchFamily="18" charset="0"/>
              </a:rPr>
              <a:t> Tell me.</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Josh:</a:t>
            </a:r>
            <a:r>
              <a:rPr lang="en-US" sz="1400" dirty="0">
                <a:latin typeface="Times New Roman" panose="02020603050405020304" pitchFamily="18" charset="0"/>
                <a:cs typeface="Times New Roman" panose="02020603050405020304" pitchFamily="18" charset="0"/>
              </a:rPr>
              <a:t> Drumsticks for everyone on Thanksgiving Day</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Pedro:</a:t>
            </a:r>
            <a:r>
              <a:rPr lang="en-US" sz="1400" dirty="0">
                <a:latin typeface="Times New Roman" panose="02020603050405020304" pitchFamily="18" charset="0"/>
                <a:cs typeface="Times New Roman" panose="02020603050405020304" pitchFamily="18" charset="0"/>
              </a:rPr>
              <a:t> What did the turkey say to the turkey hunter on Thanksgiving Day?</a:t>
            </a:r>
            <a:br>
              <a:rPr lang="en-US" sz="1400" dirty="0">
                <a:latin typeface="Times New Roman" panose="02020603050405020304" pitchFamily="18" charset="0"/>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Nick:</a:t>
            </a:r>
            <a:r>
              <a:rPr lang="en-US" sz="1400" dirty="0">
                <a:latin typeface="Times New Roman" panose="02020603050405020304" pitchFamily="18" charset="0"/>
                <a:cs typeface="Times New Roman" panose="02020603050405020304" pitchFamily="18" charset="0"/>
              </a:rPr>
              <a:t> What?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Pedro:</a:t>
            </a:r>
            <a:r>
              <a:rPr lang="en-US" sz="1400" dirty="0">
                <a:latin typeface="Times New Roman" panose="02020603050405020304" pitchFamily="18" charset="0"/>
                <a:cs typeface="Times New Roman" panose="02020603050405020304" pitchFamily="18" charset="0"/>
              </a:rPr>
              <a:t> “Quack! Quack!”</a:t>
            </a:r>
          </a:p>
        </p:txBody>
      </p:sp>
      <p:sp>
        <p:nvSpPr>
          <p:cNvPr id="6" name="TextBox 5"/>
          <p:cNvSpPr txBox="1"/>
          <p:nvPr/>
        </p:nvSpPr>
        <p:spPr>
          <a:xfrm>
            <a:off x="1214833" y="2970455"/>
            <a:ext cx="4428332" cy="400110"/>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Thanksgiving </a:t>
            </a:r>
            <a:r>
              <a:rPr lang="en-US" sz="2000" b="1" dirty="0">
                <a:solidFill>
                  <a:srgbClr val="0070C0"/>
                </a:solidFill>
                <a:latin typeface="Times New Roman" panose="02020603050405020304" pitchFamily="18" charset="0"/>
                <a:cs typeface="Times New Roman" panose="02020603050405020304" pitchFamily="18" charset="0"/>
              </a:rPr>
              <a:t>J</a:t>
            </a:r>
            <a:r>
              <a:rPr lang="en-US" sz="2000" b="1" dirty="0" smtClean="0">
                <a:solidFill>
                  <a:srgbClr val="0070C0"/>
                </a:solidFill>
                <a:latin typeface="Times New Roman" panose="02020603050405020304" pitchFamily="18" charset="0"/>
                <a:cs typeface="Times New Roman" panose="02020603050405020304" pitchFamily="18" charset="0"/>
              </a:rPr>
              <a:t>okes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63430" y="2178257"/>
            <a:ext cx="3126873" cy="307777"/>
          </a:xfrm>
          <a:prstGeom prst="rect">
            <a:avLst/>
          </a:prstGeom>
          <a:noFill/>
          <a:ln>
            <a:noFill/>
          </a:ln>
        </p:spPr>
        <p:txBody>
          <a:bodyPr wrap="square" rtlCol="0">
            <a:spAutoFit/>
          </a:bodyPr>
          <a:lstStyle/>
          <a:p>
            <a:r>
              <a:rPr lang="en-US" sz="1400" b="1" dirty="0" smtClean="0">
                <a:solidFill>
                  <a:srgbClr val="D8D8D8">
                    <a:lumMod val="10000"/>
                  </a:srgbClr>
                </a:solidFill>
                <a:latin typeface="Times New Roman" panose="02020603050405020304" pitchFamily="18" charset="0"/>
                <a:cs typeface="Times New Roman" panose="02020603050405020304" pitchFamily="18" charset="0"/>
              </a:rPr>
              <a:t>The News </a:t>
            </a:r>
            <a:r>
              <a:rPr lang="en-US" sz="1400" b="1" dirty="0">
                <a:solidFill>
                  <a:srgbClr val="D8D8D8">
                    <a:lumMod val="10000"/>
                  </a:srgbClr>
                </a:solidFill>
                <a:latin typeface="Times New Roman" panose="02020603050405020304" pitchFamily="18" charset="0"/>
                <a:cs typeface="Times New Roman" panose="02020603050405020304" pitchFamily="18" charset="0"/>
              </a:rPr>
              <a:t>L</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aid </a:t>
            </a:r>
            <a:r>
              <a:rPr lang="en-US" sz="1400" b="1" dirty="0">
                <a:solidFill>
                  <a:srgbClr val="D8D8D8">
                    <a:lumMod val="10000"/>
                  </a:srgbClr>
                </a:solidFill>
                <a:latin typeface="Times New Roman" panose="02020603050405020304" pitchFamily="18" charset="0"/>
                <a:cs typeface="Times New Roman" panose="02020603050405020304" pitchFamily="18" charset="0"/>
              </a:rPr>
              <a:t>O</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ut </a:t>
            </a:r>
            <a:r>
              <a:rPr lang="en-US" sz="1400" b="1" dirty="0">
                <a:solidFill>
                  <a:srgbClr val="D8D8D8">
                    <a:lumMod val="10000"/>
                  </a:srgbClr>
                </a:solidFill>
                <a:latin typeface="Times New Roman" panose="02020603050405020304" pitchFamily="18" charset="0"/>
                <a:cs typeface="Times New Roman" panose="02020603050405020304" pitchFamily="18" charset="0"/>
              </a:rPr>
              <a:t>W</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eek by Week!</a:t>
            </a:r>
            <a:endParaRPr lang="en-US" sz="1400" b="1" dirty="0">
              <a:solidFill>
                <a:srgbClr val="D8D8D8">
                  <a:lumMod val="10000"/>
                </a:srgbClr>
              </a:solidFill>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600" t="22423" r="26973" b="26463"/>
          <a:stretch/>
        </p:blipFill>
        <p:spPr bwMode="auto">
          <a:xfrm>
            <a:off x="0" y="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311" y="1934226"/>
            <a:ext cx="6858000" cy="369332"/>
            <a:chOff x="-3328632" y="3260559"/>
            <a:chExt cx="6858000" cy="369332"/>
          </a:xfrm>
        </p:grpSpPr>
        <p:grpSp>
          <p:nvGrpSpPr>
            <p:cNvPr id="19" name="Group 18"/>
            <p:cNvGrpSpPr/>
            <p:nvPr/>
          </p:nvGrpSpPr>
          <p:grpSpPr>
            <a:xfrm>
              <a:off x="-3328632" y="3333852"/>
              <a:ext cx="6858000" cy="223114"/>
              <a:chOff x="0" y="2021397"/>
              <a:chExt cx="6858000" cy="100738"/>
            </a:xfrm>
          </p:grpSpPr>
          <p:sp>
            <p:nvSpPr>
              <p:cNvPr id="21" name="Rectangle 20"/>
              <p:cNvSpPr/>
              <p:nvPr/>
            </p:nvSpPr>
            <p:spPr>
              <a:xfrm>
                <a:off x="0" y="2027237"/>
                <a:ext cx="2286000" cy="88892"/>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286000" y="2021397"/>
                <a:ext cx="2209800" cy="100738"/>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495800" y="2032164"/>
                <a:ext cx="2362200" cy="839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700032" y="3260559"/>
              <a:ext cx="1417376"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latin typeface="Agency FB" panose="020B0503020202020204" pitchFamily="34" charset="0"/>
                </a:rPr>
                <a:t>Fight For France!</a:t>
              </a:r>
              <a:endParaRPr lang="en-US"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grpSp>
    </p:spTree>
    <p:extLst>
      <p:ext uri="{BB962C8B-B14F-4D97-AF65-F5344CB8AC3E}">
        <p14:creationId xmlns:p14="http://schemas.microsoft.com/office/powerpoint/2010/main" val="223263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9"/>
            <a:ext cx="6858000" cy="1984169"/>
          </a:xfrm>
          <a:prstGeom prst="rect">
            <a:avLst/>
          </a:prstGeom>
        </p:spPr>
      </p:pic>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500" y1="23810" x2="62500" y2="23810"/>
                        <a14:foregroundMark x1="15417" y1="6667" x2="15417" y2="6667"/>
                        <a14:foregroundMark x1="13333" y1="8571" x2="13333" y2="8571"/>
                        <a14:foregroundMark x1="9167" y1="10000" x2="9167" y2="10000"/>
                        <a14:foregroundMark x1="7083" y1="13810" x2="7083" y2="13810"/>
                        <a14:foregroundMark x1="2500" y1="38571" x2="2500" y2="38571"/>
                        <a14:foregroundMark x1="39583" y1="96667" x2="39583" y2="96667"/>
                        <a14:foregroundMark x1="65000" y1="94762" x2="65000" y2="94762"/>
                      </a14:backgroundRemoval>
                    </a14:imgEffect>
                  </a14:imgLayer>
                </a14:imgProps>
              </a:ext>
              <a:ext uri="{28A0092B-C50C-407E-A947-70E740481C1C}">
                <a14:useLocalDpi xmlns:a14="http://schemas.microsoft.com/office/drawing/2010/main" val="0"/>
              </a:ext>
            </a:extLst>
          </a:blip>
          <a:srcRect/>
          <a:stretch>
            <a:fillRect/>
          </a:stretch>
        </p:blipFill>
        <p:spPr bwMode="auto">
          <a:xfrm>
            <a:off x="620486" y="504834"/>
            <a:ext cx="166551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068" y="533400"/>
            <a:ext cx="63896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1935162"/>
            <a:ext cx="68580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76582" y="2357771"/>
            <a:ext cx="2282825" cy="461665"/>
          </a:xfrm>
          <a:prstGeom prst="rect">
            <a:avLst/>
          </a:prstGeom>
          <a:noFill/>
        </p:spPr>
        <p:txBody>
          <a:bodyPr wrap="square" rtlCol="0">
            <a:spAutoFit/>
          </a:bodyPr>
          <a:lstStyle/>
          <a:p>
            <a:r>
              <a:rPr lang="en-US" sz="2400" b="1" u="sng" dirty="0" smtClean="0">
                <a:latin typeface="Berlin Sans FB Demi" panose="020E0802020502020306" pitchFamily="34" charset="0"/>
                <a:cs typeface="Aharoni" panose="02010803020104030203" pitchFamily="2" charset="-79"/>
              </a:rPr>
              <a:t>November 2015</a:t>
            </a:r>
            <a:endParaRPr lang="en-US" sz="2400" b="1" u="sng" dirty="0">
              <a:latin typeface="Berlin Sans FB Demi" panose="020E0802020502020306" pitchFamily="34" charset="0"/>
              <a:cs typeface="Aharoni" panose="02010803020104030203" pitchFamily="2" charset="-79"/>
            </a:endParaRPr>
          </a:p>
        </p:txBody>
      </p:sp>
      <p:sp>
        <p:nvSpPr>
          <p:cNvPr id="10" name="TextBox 9"/>
          <p:cNvSpPr txBox="1"/>
          <p:nvPr/>
        </p:nvSpPr>
        <p:spPr>
          <a:xfrm>
            <a:off x="124274" y="2190751"/>
            <a:ext cx="3126873" cy="307777"/>
          </a:xfrm>
          <a:prstGeom prst="rect">
            <a:avLst/>
          </a:prstGeom>
          <a:noFill/>
          <a:ln>
            <a:noFill/>
          </a:ln>
        </p:spPr>
        <p:txBody>
          <a:bodyPr wrap="square" rtlCol="0">
            <a:spAutoFit/>
          </a:bodyPr>
          <a:lstStyle/>
          <a:p>
            <a:r>
              <a:rPr lang="en-US" sz="1400" b="1" dirty="0" smtClean="0">
                <a:solidFill>
                  <a:srgbClr val="D8D8D8">
                    <a:lumMod val="10000"/>
                  </a:srgbClr>
                </a:solidFill>
                <a:latin typeface="Times New Roman" panose="02020603050405020304" pitchFamily="18" charset="0"/>
                <a:cs typeface="Times New Roman" panose="02020603050405020304" pitchFamily="18" charset="0"/>
              </a:rPr>
              <a:t>The News </a:t>
            </a:r>
            <a:r>
              <a:rPr lang="en-US" sz="1400" b="1" dirty="0">
                <a:solidFill>
                  <a:srgbClr val="D8D8D8">
                    <a:lumMod val="10000"/>
                  </a:srgbClr>
                </a:solidFill>
                <a:latin typeface="Times New Roman" panose="02020603050405020304" pitchFamily="18" charset="0"/>
                <a:cs typeface="Times New Roman" panose="02020603050405020304" pitchFamily="18" charset="0"/>
              </a:rPr>
              <a:t>L</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aid </a:t>
            </a:r>
            <a:r>
              <a:rPr lang="en-US" sz="1400" b="1" dirty="0">
                <a:solidFill>
                  <a:srgbClr val="D8D8D8">
                    <a:lumMod val="10000"/>
                  </a:srgbClr>
                </a:solidFill>
                <a:latin typeface="Times New Roman" panose="02020603050405020304" pitchFamily="18" charset="0"/>
                <a:cs typeface="Times New Roman" panose="02020603050405020304" pitchFamily="18" charset="0"/>
              </a:rPr>
              <a:t>O</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ut </a:t>
            </a:r>
            <a:r>
              <a:rPr lang="en-US" sz="1400" b="1" dirty="0">
                <a:solidFill>
                  <a:srgbClr val="D8D8D8">
                    <a:lumMod val="10000"/>
                  </a:srgbClr>
                </a:solidFill>
                <a:latin typeface="Times New Roman" panose="02020603050405020304" pitchFamily="18" charset="0"/>
                <a:cs typeface="Times New Roman" panose="02020603050405020304" pitchFamily="18" charset="0"/>
              </a:rPr>
              <a:t>W</a:t>
            </a:r>
            <a:r>
              <a:rPr lang="en-US" sz="1400" b="1" dirty="0" smtClean="0">
                <a:solidFill>
                  <a:srgbClr val="D8D8D8">
                    <a:lumMod val="10000"/>
                  </a:srgbClr>
                </a:solidFill>
                <a:latin typeface="Times New Roman" panose="02020603050405020304" pitchFamily="18" charset="0"/>
                <a:cs typeface="Times New Roman" panose="02020603050405020304" pitchFamily="18" charset="0"/>
              </a:rPr>
              <a:t>eek by Week!</a:t>
            </a:r>
            <a:endParaRPr lang="en-US" sz="1400" b="1" dirty="0">
              <a:solidFill>
                <a:srgbClr val="D8D8D8">
                  <a:lumMod val="10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36176" y="2832883"/>
            <a:ext cx="5715000" cy="400110"/>
          </a:xfrm>
          <a:prstGeom prst="rect">
            <a:avLst/>
          </a:prstGeom>
          <a:noFill/>
        </p:spPr>
        <p:txBody>
          <a:bodyPr wrap="square" rtlCol="0">
            <a:spAutoFit/>
          </a:bodyPr>
          <a:lstStyle/>
          <a:p>
            <a:r>
              <a:rPr lang="en-US" sz="2000" b="1" cap="all" dirty="0" smtClean="0">
                <a:solidFill>
                  <a:srgbClr val="0070C0"/>
                </a:solidFill>
                <a:latin typeface="Times New Roman" panose="02020603050405020304" pitchFamily="18" charset="0"/>
                <a:cs typeface="Times New Roman" panose="02020603050405020304" pitchFamily="18" charset="0"/>
              </a:rPr>
              <a:t>Human Resources Employee Profiles </a:t>
            </a:r>
            <a:endParaRPr lang="en-US" sz="2000" b="1" cap="all"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7546" y="3232993"/>
            <a:ext cx="1888454" cy="3600986"/>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Cosme Tellez</a:t>
            </a:r>
          </a:p>
          <a:p>
            <a:pPr lvl="0"/>
            <a:r>
              <a:rPr lang="en-US" sz="1400" b="1" dirty="0" smtClean="0">
                <a:solidFill>
                  <a:srgbClr val="000000"/>
                </a:solidFill>
                <a:latin typeface="Times New Roman" panose="02020603050405020304" pitchFamily="18" charset="0"/>
                <a:cs typeface="Times New Roman" panose="02020603050405020304" pitchFamily="18" charset="0"/>
              </a:rPr>
              <a:t>Vice President</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Age: </a:t>
            </a:r>
            <a:r>
              <a:rPr lang="en-US" sz="1400" cap="all" dirty="0" smtClean="0">
                <a:latin typeface="Times New Roman" panose="02020603050405020304" pitchFamily="18" charset="0"/>
                <a:cs typeface="Times New Roman" panose="02020603050405020304" pitchFamily="18" charset="0"/>
              </a:rPr>
              <a:t>16</a:t>
            </a:r>
            <a:endParaRPr lang="en-US" sz="1400" cap="all"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Likes</a:t>
            </a:r>
            <a:r>
              <a:rPr lang="en-US" sz="1400" b="1" cap="all" dirty="0" smtClean="0">
                <a:solidFill>
                  <a:srgbClr val="0070C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Science and History</a:t>
            </a:r>
            <a:endParaRPr lang="en-US" sz="1400"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Dislikes</a:t>
            </a:r>
            <a:r>
              <a:rPr lang="en-US" sz="1400" b="1" cap="all" dirty="0" smtClean="0">
                <a:solidFill>
                  <a:srgbClr val="0070C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a:t>
            </a:r>
            <a:r>
              <a:rPr lang="en-US" sz="1400" dirty="0" smtClean="0">
                <a:latin typeface="Times New Roman" panose="02020603050405020304" pitchFamily="18" charset="0"/>
                <a:cs typeface="Times New Roman" panose="02020603050405020304" pitchFamily="18" charset="0"/>
              </a:rPr>
              <a:t>lackers and Math </a:t>
            </a:r>
            <a:endParaRPr lang="en-US" sz="1400"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A little bit </a:t>
            </a:r>
            <a:r>
              <a:rPr lang="en-US" sz="1400" b="1" cap="all" dirty="0" smtClean="0">
                <a:solidFill>
                  <a:srgbClr val="0070C0"/>
                </a:solidFill>
                <a:latin typeface="Times New Roman" panose="02020603050405020304" pitchFamily="18" charset="0"/>
                <a:cs typeface="Times New Roman" panose="02020603050405020304" pitchFamily="18" charset="0"/>
              </a:rPr>
              <a:t>About </a:t>
            </a:r>
            <a:r>
              <a:rPr lang="en-US" sz="1400" b="1" cap="all" dirty="0">
                <a:solidFill>
                  <a:srgbClr val="0070C0"/>
                </a:solidFill>
                <a:latin typeface="Times New Roman" panose="02020603050405020304" pitchFamily="18" charset="0"/>
                <a:cs typeface="Times New Roman" panose="02020603050405020304" pitchFamily="18" charset="0"/>
              </a:rPr>
              <a:t>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400" dirty="0" smtClean="0">
                <a:solidFill>
                  <a:srgbClr val="000000"/>
                </a:solidFill>
                <a:latin typeface="Times New Roman" panose="02020603050405020304" pitchFamily="18" charset="0"/>
                <a:cs typeface="Times New Roman" panose="02020603050405020304" pitchFamily="18" charset="0"/>
              </a:rPr>
              <a:t>I’m aspire to become a surgeon in the future because I like helping people in need. I know it’s a long road to there but I know I’ll get there and succeed. </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24245" y="3232993"/>
            <a:ext cx="2044236" cy="3385542"/>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Marc Hallinger</a:t>
            </a:r>
          </a:p>
          <a:p>
            <a:r>
              <a:rPr lang="en-US" sz="1400" b="1" dirty="0" smtClean="0">
                <a:latin typeface="Times New Roman" panose="02020603050405020304" pitchFamily="18" charset="0"/>
                <a:cs typeface="Times New Roman" panose="02020603050405020304" pitchFamily="18" charset="0"/>
              </a:rPr>
              <a:t>Assistant Vice President</a:t>
            </a:r>
            <a:endParaRPr lang="en-US" sz="1400" b="1" dirty="0">
              <a:latin typeface="Times New Roman" panose="02020603050405020304" pitchFamily="18" charset="0"/>
              <a:cs typeface="Times New Roman" panose="02020603050405020304" pitchFamily="18" charset="0"/>
            </a:endParaRPr>
          </a:p>
          <a:p>
            <a:r>
              <a:rPr lang="en-US" sz="1400" b="1" cap="all" dirty="0" smtClean="0">
                <a:solidFill>
                  <a:srgbClr val="0070C0"/>
                </a:solidFill>
                <a:latin typeface="Times New Roman" panose="02020603050405020304" pitchFamily="18" charset="0"/>
                <a:cs typeface="Times New Roman" panose="02020603050405020304" pitchFamily="18" charset="0"/>
              </a:rPr>
              <a:t>Age:</a:t>
            </a:r>
            <a:r>
              <a:rPr lang="en-US" sz="1400" cap="all" dirty="0" smtClean="0">
                <a:latin typeface="Times New Roman" panose="02020603050405020304" pitchFamily="18" charset="0"/>
                <a:cs typeface="Times New Roman" panose="02020603050405020304" pitchFamily="18" charset="0"/>
              </a:rPr>
              <a:t> 17</a:t>
            </a:r>
          </a:p>
          <a:p>
            <a:r>
              <a:rPr lang="en-US" sz="1400" b="1" cap="all" dirty="0" smtClean="0">
                <a:solidFill>
                  <a:srgbClr val="0070C0"/>
                </a:solidFill>
                <a:latin typeface="Times New Roman" panose="02020603050405020304" pitchFamily="18" charset="0"/>
                <a:cs typeface="Times New Roman" panose="02020603050405020304" pitchFamily="18" charset="0"/>
              </a:rPr>
              <a:t>Likes:</a:t>
            </a:r>
            <a:r>
              <a:rPr lang="en-US" sz="1400" b="1" cap="all"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U.S. of A.</a:t>
            </a:r>
          </a:p>
          <a:p>
            <a:r>
              <a:rPr lang="en-US" sz="1400" b="1" cap="all" dirty="0" smtClean="0">
                <a:solidFill>
                  <a:srgbClr val="0070C0"/>
                </a:solidFill>
                <a:latin typeface="Times New Roman" panose="02020603050405020304" pitchFamily="18" charset="0"/>
                <a:cs typeface="Times New Roman" panose="02020603050405020304" pitchFamily="18" charset="0"/>
              </a:rPr>
              <a:t>Dislikes:</a:t>
            </a:r>
            <a:r>
              <a:rPr lang="en-US" sz="1400" b="1" cap="all"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Anti-Americans</a:t>
            </a:r>
          </a:p>
          <a:p>
            <a:r>
              <a:rPr lang="en-US" sz="1400" b="1" cap="all" dirty="0" smtClean="0">
                <a:solidFill>
                  <a:srgbClr val="0070C0"/>
                </a:solidFill>
                <a:latin typeface="Times New Roman" panose="02020603050405020304" pitchFamily="18" charset="0"/>
                <a:cs typeface="Times New Roman" panose="02020603050405020304" pitchFamily="18" charset="0"/>
              </a:rPr>
              <a:t>A little bit  About you: </a:t>
            </a:r>
          </a:p>
          <a:p>
            <a:r>
              <a:rPr lang="en-US" sz="1400" dirty="0" smtClean="0">
                <a:latin typeface="Times New Roman" panose="02020603050405020304" pitchFamily="18" charset="0"/>
                <a:cs typeface="Times New Roman" panose="02020603050405020304" pitchFamily="18" charset="0"/>
              </a:rPr>
              <a:t>I love the United States of America with all my heart. I want to join the U.S. Navy or U.S. Marine Corps as a Explosive Ordnance Disposal or a Mechanic.</a:t>
            </a:r>
          </a:p>
        </p:txBody>
      </p:sp>
      <p:sp>
        <p:nvSpPr>
          <p:cNvPr id="14" name="TextBox 13"/>
          <p:cNvSpPr txBox="1"/>
          <p:nvPr/>
        </p:nvSpPr>
        <p:spPr>
          <a:xfrm>
            <a:off x="4559407" y="3263060"/>
            <a:ext cx="2133600" cy="3662541"/>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Mahdi Chowdhury</a:t>
            </a:r>
          </a:p>
          <a:p>
            <a:pPr lvl="0"/>
            <a:r>
              <a:rPr lang="en-US" sz="1400" b="1" cap="all" dirty="0" smtClean="0">
                <a:solidFill>
                  <a:srgbClr val="000000"/>
                </a:solidFill>
                <a:latin typeface="Times New Roman" panose="02020603050405020304" pitchFamily="18" charset="0"/>
                <a:cs typeface="Times New Roman" panose="02020603050405020304" pitchFamily="18" charset="0"/>
              </a:rPr>
              <a:t>P</a:t>
            </a:r>
            <a:r>
              <a:rPr lang="en-US" sz="1400" b="1" dirty="0" smtClean="0">
                <a:solidFill>
                  <a:srgbClr val="000000"/>
                </a:solidFill>
                <a:latin typeface="Times New Roman" panose="02020603050405020304" pitchFamily="18" charset="0"/>
                <a:cs typeface="Times New Roman" panose="02020603050405020304" pitchFamily="18" charset="0"/>
              </a:rPr>
              <a:t>ayroll Coordinator</a:t>
            </a:r>
            <a:endParaRPr lang="en-US" sz="1400" b="1" cap="all" dirty="0" smtClean="0">
              <a:solidFill>
                <a:srgbClr val="000000"/>
              </a:solidFill>
              <a:latin typeface="Times New Roman" panose="02020603050405020304" pitchFamily="18" charset="0"/>
              <a:cs typeface="Times New Roman" panose="02020603050405020304" pitchFamily="18" charset="0"/>
            </a:endParaRPr>
          </a:p>
          <a:p>
            <a:pPr lvl="0"/>
            <a:r>
              <a:rPr lang="en-US" sz="1400" b="1" cap="all" dirty="0" smtClean="0">
                <a:solidFill>
                  <a:srgbClr val="0070C0"/>
                </a:solidFill>
                <a:latin typeface="Times New Roman" panose="02020603050405020304" pitchFamily="18" charset="0"/>
                <a:cs typeface="Times New Roman" panose="02020603050405020304" pitchFamily="18" charset="0"/>
              </a:rPr>
              <a:t>Age: </a:t>
            </a:r>
            <a:r>
              <a:rPr lang="en-US" sz="1400" cap="all" dirty="0" smtClean="0">
                <a:latin typeface="Times New Roman" panose="02020603050405020304" pitchFamily="18" charset="0"/>
                <a:cs typeface="Times New Roman" panose="02020603050405020304" pitchFamily="18" charset="0"/>
              </a:rPr>
              <a:t>19</a:t>
            </a:r>
            <a:endParaRPr lang="en-US" sz="1400" cap="all" dirty="0">
              <a:latin typeface="Times New Roman" panose="02020603050405020304" pitchFamily="18" charset="0"/>
              <a:cs typeface="Times New Roman" panose="02020603050405020304" pitchFamily="18" charset="0"/>
            </a:endParaRPr>
          </a:p>
          <a:p>
            <a:pPr lvl="0"/>
            <a:r>
              <a:rPr lang="en-US" sz="1400" b="1" cap="all" dirty="0" smtClean="0">
                <a:solidFill>
                  <a:srgbClr val="0070C0"/>
                </a:solidFill>
                <a:latin typeface="Times New Roman" panose="02020603050405020304" pitchFamily="18" charset="0"/>
                <a:cs typeface="Times New Roman" panose="02020603050405020304" pitchFamily="18" charset="0"/>
              </a:rPr>
              <a:t>Likes: </a:t>
            </a:r>
            <a:r>
              <a:rPr lang="en-US" sz="1400" dirty="0" smtClean="0">
                <a:latin typeface="Times New Roman" panose="02020603050405020304" pitchFamily="18" charset="0"/>
                <a:cs typeface="Times New Roman" panose="02020603050405020304" pitchFamily="18" charset="0"/>
              </a:rPr>
              <a:t>Food and Songs</a:t>
            </a:r>
            <a:endParaRPr lang="en-US" sz="1400"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Dislikes</a:t>
            </a:r>
            <a:r>
              <a:rPr lang="en-US" sz="1400" b="1" cap="all" dirty="0" smtClean="0">
                <a:solidFill>
                  <a:srgbClr val="0070C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Bullies</a:t>
            </a:r>
            <a:endParaRPr lang="en-US" sz="1400"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A little bit </a:t>
            </a:r>
            <a:r>
              <a:rPr lang="en-US" sz="1400" b="1" cap="all" dirty="0" smtClean="0">
                <a:solidFill>
                  <a:srgbClr val="0070C0"/>
                </a:solidFill>
                <a:latin typeface="Times New Roman" panose="02020603050405020304" pitchFamily="18" charset="0"/>
                <a:cs typeface="Times New Roman" panose="02020603050405020304" pitchFamily="18" charset="0"/>
              </a:rPr>
              <a:t>   About </a:t>
            </a:r>
            <a:r>
              <a:rPr lang="en-US" sz="1400" b="1" cap="all" dirty="0">
                <a:solidFill>
                  <a:srgbClr val="0070C0"/>
                </a:solidFill>
                <a:latin typeface="Times New Roman" panose="02020603050405020304" pitchFamily="18" charset="0"/>
                <a:cs typeface="Times New Roman" panose="02020603050405020304" pitchFamily="18" charset="0"/>
              </a:rPr>
              <a:t>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300" dirty="0" smtClean="0">
                <a:latin typeface="Times New Roman" panose="02020603050405020304" pitchFamily="18" charset="0"/>
                <a:cs typeface="Times New Roman" panose="02020603050405020304" pitchFamily="18" charset="0"/>
              </a:rPr>
              <a:t>I </a:t>
            </a:r>
            <a:r>
              <a:rPr lang="en-US" sz="1300" dirty="0">
                <a:latin typeface="Times New Roman" panose="02020603050405020304" pitchFamily="18" charset="0"/>
                <a:cs typeface="Times New Roman" panose="02020603050405020304" pitchFamily="18" charset="0"/>
              </a:rPr>
              <a:t>work in my father’s restaurant on the weekends and make money. </a:t>
            </a:r>
            <a:r>
              <a:rPr lang="en-US" sz="1300" dirty="0" smtClean="0">
                <a:latin typeface="Times New Roman" panose="02020603050405020304" pitchFamily="18" charset="0"/>
                <a:cs typeface="Times New Roman" panose="02020603050405020304" pitchFamily="18" charset="0"/>
              </a:rPr>
              <a:t>In my future I want to be a businessman. I want to buy a </a:t>
            </a:r>
            <a:r>
              <a:rPr lang="en-US" sz="1300" dirty="0">
                <a:latin typeface="Times New Roman" panose="02020603050405020304" pitchFamily="18" charset="0"/>
                <a:cs typeface="Times New Roman" panose="02020603050405020304" pitchFamily="18" charset="0"/>
              </a:rPr>
              <a:t> big house </a:t>
            </a:r>
            <a:r>
              <a:rPr lang="en-US" sz="1300" dirty="0" smtClean="0">
                <a:latin typeface="Times New Roman" panose="02020603050405020304" pitchFamily="18" charset="0"/>
                <a:cs typeface="Times New Roman" panose="02020603050405020304" pitchFamily="18" charset="0"/>
              </a:rPr>
              <a:t>and a car. I want to get married and have kids as soon as possible. Also I want to take over my father’s restaurant.</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79583" y1="85208" x2="79583" y2="85208"/>
                        <a14:foregroundMark x1="78125" y1="72292" x2="91042" y2="95833"/>
                        <a14:foregroundMark x1="33542" y1="80208" x2="11250" y2="98750"/>
                        <a14:foregroundMark x1="93125" y1="80208" x2="97083" y2="99375"/>
                        <a14:foregroundMark x1="51667" y1="3125" x2="37500" y2="12917"/>
                        <a14:foregroundMark x1="42917" y1="6875" x2="47708" y2="2500"/>
                        <a14:backgroundMark x1="26667" y1="9792" x2="17917" y2="61250"/>
                      </a14:backgroundRemoval>
                    </a14:imgEffect>
                  </a14:imgLayer>
                </a14:imgProps>
              </a:ext>
              <a:ext uri="{28A0092B-C50C-407E-A947-70E740481C1C}">
                <a14:useLocalDpi xmlns:a14="http://schemas.microsoft.com/office/drawing/2010/main" val="0"/>
              </a:ext>
            </a:extLst>
          </a:blip>
          <a:stretch>
            <a:fillRect/>
          </a:stretch>
        </p:blipFill>
        <p:spPr>
          <a:xfrm>
            <a:off x="2503660" y="6925601"/>
            <a:ext cx="1828667" cy="2015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0000" l="10000" r="100000">
                        <a14:foregroundMark x1="27292" y1="77292" x2="27292" y2="77292"/>
                        <a14:foregroundMark x1="56875" y1="43333" x2="51979" y2="86979"/>
                        <a14:foregroundMark x1="56458" y1="37188" x2="56458" y2="37188"/>
                        <a14:foregroundMark x1="55521" y1="34896" x2="55521" y2="34896"/>
                        <a14:foregroundMark x1="49792" y1="37188" x2="49792" y2="37188"/>
                        <a14:foregroundMark x1="49479" y1="45521" x2="49479" y2="45521"/>
                        <a14:foregroundMark x1="26667" y1="81458" x2="26667" y2="81458"/>
                        <a14:foregroundMark x1="72917" y1="61563" x2="53958" y2="86250"/>
                        <a14:foregroundMark x1="69688" y1="63542" x2="77708" y2="81146"/>
                        <a14:backgroundMark x1="28542" y1="15729" x2="95938" y2="17604"/>
                        <a14:backgroundMark x1="69688" y1="30417" x2="96354" y2="72813"/>
                        <a14:backgroundMark x1="71250" y1="54479" x2="71250" y2="54479"/>
                        <a14:backgroundMark x1="73542" y1="59062" x2="74792" y2="63229"/>
                        <a14:backgroundMark x1="63854" y1="52917" x2="71563" y2="52917"/>
                        <a14:backgroundMark x1="66458" y1="82083" x2="66458" y2="82083"/>
                        <a14:backgroundMark x1="67396" y1="77917" x2="66146" y2="87292"/>
                        <a14:backgroundMark x1="66771" y1="78646" x2="61979" y2="88542"/>
                        <a14:backgroundMark x1="71250" y1="69271" x2="62604" y2="85938"/>
                        <a14:backgroundMark x1="81875" y1="72188" x2="89271" y2="86250"/>
                        <a14:backgroundMark x1="78958" y1="71250" x2="78958" y2="71250"/>
                        <a14:backgroundMark x1="76771" y1="65417" x2="82188" y2="76667"/>
                        <a14:backgroundMark x1="73854" y1="60625" x2="80208" y2="73125"/>
                        <a14:backgroundMark x1="63542" y1="52812" x2="63542" y2="52812"/>
                        <a14:backgroundMark x1="61771" y1="52812" x2="71146" y2="56458"/>
                        <a14:backgroundMark x1="60833" y1="52083" x2="65521" y2="53646"/>
                      </a14:backgroundRemoval>
                    </a14:imgEffect>
                  </a14:imgLayer>
                </a14:imgProps>
              </a:ext>
              <a:ext uri="{28A0092B-C50C-407E-A947-70E740481C1C}">
                <a14:useLocalDpi xmlns:a14="http://schemas.microsoft.com/office/drawing/2010/main" val="0"/>
              </a:ext>
            </a:extLst>
          </a:blip>
          <a:srcRect l="33071" t="24350" r="26164" b="27503"/>
          <a:stretch/>
        </p:blipFill>
        <p:spPr>
          <a:xfrm>
            <a:off x="4800600" y="6925601"/>
            <a:ext cx="1773185" cy="2015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 name="Group 19"/>
          <p:cNvGrpSpPr/>
          <p:nvPr/>
        </p:nvGrpSpPr>
        <p:grpSpPr>
          <a:xfrm>
            <a:off x="15311" y="1934226"/>
            <a:ext cx="6858000" cy="369332"/>
            <a:chOff x="-3328632" y="3260559"/>
            <a:chExt cx="6858000" cy="369332"/>
          </a:xfrm>
        </p:grpSpPr>
        <p:grpSp>
          <p:nvGrpSpPr>
            <p:cNvPr id="21" name="Group 20"/>
            <p:cNvGrpSpPr/>
            <p:nvPr/>
          </p:nvGrpSpPr>
          <p:grpSpPr>
            <a:xfrm>
              <a:off x="-3328632" y="3333852"/>
              <a:ext cx="6858000" cy="223114"/>
              <a:chOff x="0" y="2021397"/>
              <a:chExt cx="6858000" cy="100738"/>
            </a:xfrm>
          </p:grpSpPr>
          <p:sp>
            <p:nvSpPr>
              <p:cNvPr id="23" name="Rectangle 22"/>
              <p:cNvSpPr/>
              <p:nvPr/>
            </p:nvSpPr>
            <p:spPr>
              <a:xfrm>
                <a:off x="0" y="2027237"/>
                <a:ext cx="2286000" cy="88892"/>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286000" y="2021397"/>
                <a:ext cx="2209800" cy="100738"/>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495800" y="2032164"/>
                <a:ext cx="2362200" cy="8396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700032" y="3260559"/>
              <a:ext cx="1417376"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latin typeface="Agency FB" panose="020B0503020202020204" pitchFamily="34" charset="0"/>
                </a:rPr>
                <a:t>Fight For France!</a:t>
              </a:r>
              <a:endParaRPr lang="en-US" b="0" cap="none" spc="0" dirty="0">
                <a:ln w="0"/>
                <a:solidFill>
                  <a:schemeClr val="tx1"/>
                </a:solidFill>
                <a:effectLst>
                  <a:outerShdw blurRad="38100" dist="19050" dir="2700000" algn="tl" rotWithShape="0">
                    <a:schemeClr val="dk1">
                      <a:alpha val="40000"/>
                    </a:schemeClr>
                  </a:outerShdw>
                </a:effectLst>
                <a:latin typeface="Agency FB" panose="020B0503020202020204" pitchFamily="34" charset="0"/>
              </a:endParaRPr>
            </a:p>
          </p:txBody>
        </p:sp>
      </p:grpSp>
      <p:pic>
        <p:nvPicPr>
          <p:cNvPr id="1026" name="Picture 2" descr="C:\Users\Student.LAB411-24Q600\Downloads\CAM00412.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foregroundMark x1="53704" y1="28588" x2="53704" y2="28588"/>
                        <a14:foregroundMark x1="38683" y1="57137" x2="23663" y2="59298"/>
                        <a14:foregroundMark x1="47891" y1="30285" x2="47891" y2="30285"/>
                        <a14:foregroundMark x1="57150" y1="29437" x2="54270" y2="44174"/>
                        <a14:foregroundMark x1="60031" y1="29861" x2="63477" y2="42438"/>
                        <a14:backgroundMark x1="92953" y1="47184" x2="92953" y2="47184"/>
                        <a14:backgroundMark x1="83128" y1="43711" x2="83128" y2="43711"/>
                        <a14:backgroundMark x1="18467" y1="56289" x2="18467" y2="56289"/>
                        <a14:backgroundMark x1="42130" y1="21219" x2="6327" y2="73148"/>
                        <a14:backgroundMark x1="85442" y1="31597" x2="94650" y2="68827"/>
                        <a14:backgroundMark x1="64660" y1="23380" x2="83693" y2="57137"/>
                        <a14:backgroundMark x1="65226" y1="49769" x2="85442" y2="46759"/>
                        <a14:backgroundMark x1="35802" y1="50656" x2="12706" y2="57137"/>
                        <a14:backgroundMark x1="31739" y1="51505" x2="32922" y2="31597"/>
                        <a14:backgroundMark x1="39249" y1="48495" x2="37500" y2="31173"/>
                        <a14:backgroundMark x1="82562" y1="52816" x2="98148" y2="76620"/>
                        <a14:backgroundMark x1="96965" y1="67978" x2="95216" y2="94367"/>
                        <a14:backgroundMark x1="35802" y1="53241" x2="9825" y2="57562"/>
                        <a14:backgroundMark x1="21348" y1="59298" x2="8076" y2="82677"/>
                      </a14:backgroundRemoval>
                    </a14:imgEffect>
                  </a14:imgLayer>
                </a14:imgProps>
              </a:ext>
              <a:ext uri="{28A0092B-C50C-407E-A947-70E740481C1C}">
                <a14:useLocalDpi xmlns:a14="http://schemas.microsoft.com/office/drawing/2010/main" val="0"/>
              </a:ext>
            </a:extLst>
          </a:blip>
          <a:srcRect l="10966" t="24675" r="11111" b="25541"/>
          <a:stretch/>
        </p:blipFill>
        <p:spPr bwMode="auto">
          <a:xfrm>
            <a:off x="254230" y="6925601"/>
            <a:ext cx="1803170" cy="20153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18600" t="22423" r="26973" b="26463"/>
          <a:stretch/>
        </p:blipFill>
        <p:spPr bwMode="auto">
          <a:xfrm>
            <a:off x="0" y="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589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rgbClr val="000000"/>
      </a:dk1>
      <a:lt1>
        <a:srgbClr val="D8D8D8"/>
      </a:lt1>
      <a:dk2>
        <a:srgbClr val="D8D8D8"/>
      </a:dk2>
      <a:lt2>
        <a:srgbClr val="D8D8D8"/>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602</Words>
  <Application>Microsoft Office PowerPoint</Application>
  <PresentationFormat>On-screen Show (4:3)</PresentationFormat>
  <Paragraphs>86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67</cp:revision>
  <cp:lastPrinted>2015-11-18T14:14:11Z</cp:lastPrinted>
  <dcterms:created xsi:type="dcterms:W3CDTF">2015-10-20T13:18:33Z</dcterms:created>
  <dcterms:modified xsi:type="dcterms:W3CDTF">2015-12-01T14:30:54Z</dcterms:modified>
</cp:coreProperties>
</file>