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6F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8" autoAdjust="0"/>
    <p:restoredTop sz="94675" autoAdjust="0"/>
  </p:normalViewPr>
  <p:slideViewPr>
    <p:cSldViewPr>
      <p:cViewPr>
        <p:scale>
          <a:sx n="84" d="100"/>
          <a:sy n="84" d="100"/>
        </p:scale>
        <p:origin x="-2448" y="-72"/>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US"/>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449958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108691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2661756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2992767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214964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27583772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34856676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31361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606416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4070994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3E19BC-35AC-4049-861C-88F9C193A5CA}" type="datetimeFigureOut">
              <a:rPr lang="en-US" smtClean="0"/>
              <a:t>12/1/2015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0C99370-F22A-4ED0-BB78-6F4C010C2803}" type="slidenum">
              <a:rPr lang="en-US" smtClean="0"/>
              <a:t>‹#›</a:t>
            </a:fld>
            <a:endParaRPr lang="en-US" dirty="0"/>
          </a:p>
        </p:txBody>
      </p:sp>
    </p:spTree>
    <p:extLst>
      <p:ext uri="{BB962C8B-B14F-4D97-AF65-F5344CB8AC3E}">
        <p14:creationId xmlns:p14="http://schemas.microsoft.com/office/powerpoint/2010/main" val="33084951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6B3E19BC-35AC-4049-861C-88F9C193A5CA}" type="datetimeFigureOut">
              <a:rPr lang="en-US" smtClean="0"/>
              <a:t>12/1/2015</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0C99370-F22A-4ED0-BB78-6F4C010C2803}" type="slidenum">
              <a:rPr lang="en-US" smtClean="0"/>
              <a:t>‹#›</a:t>
            </a:fld>
            <a:endParaRPr lang="en-US" dirty="0"/>
          </a:p>
        </p:txBody>
      </p:sp>
    </p:spTree>
    <p:extLst>
      <p:ext uri="{BB962C8B-B14F-4D97-AF65-F5344CB8AC3E}">
        <p14:creationId xmlns:p14="http://schemas.microsoft.com/office/powerpoint/2010/main" val="2156093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54" y="181993"/>
            <a:ext cx="6392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1" y="1734568"/>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Box 2"/>
          <p:cNvSpPr txBox="1">
            <a:spLocks noChangeArrowheads="1"/>
          </p:cNvSpPr>
          <p:nvPr/>
        </p:nvSpPr>
        <p:spPr bwMode="auto">
          <a:xfrm>
            <a:off x="214745" y="7996693"/>
            <a:ext cx="6428509" cy="1002155"/>
          </a:xfrm>
          <a:prstGeom prst="rect">
            <a:avLst/>
          </a:prstGeom>
          <a:noFill/>
          <a:ln w="9525">
            <a:noFill/>
            <a:miter lim="800000"/>
            <a:headEnd/>
            <a:tailEnd/>
          </a:ln>
        </p:spPr>
        <p:txBody>
          <a:bodyPr rot="0" vert="horz" wrap="square" lIns="91440" tIns="45720" rIns="91440" bIns="45720" anchor="t" anchorCtr="0">
            <a:noAutofit/>
          </a:bodyPr>
          <a:lstStyle/>
          <a:p>
            <a:pPr marL="0" marR="0" lvl="0" indent="0" algn="ctr" defTabSz="914400" eaLnBrk="1" fontAlgn="auto" latinLnBrk="0" hangingPunct="1">
              <a:lnSpc>
                <a:spcPct val="115000"/>
              </a:lnSpc>
              <a:spcBef>
                <a:spcPts val="2400"/>
              </a:spcBef>
              <a:spcAft>
                <a:spcPts val="0"/>
              </a:spcAft>
              <a:buClrTx/>
              <a:buSzTx/>
              <a:buFontTx/>
              <a:buNone/>
              <a:tabLst/>
              <a:defRPr/>
            </a:pPr>
            <a:r>
              <a:rPr kumimoji="0" lang="en-US" b="1" i="0" u="none" strike="noStrike" kern="0" cap="none" spc="0" normalizeH="0" baseline="0" noProof="0" dirty="0">
                <a:ln>
                  <a:noFill/>
                </a:ln>
                <a:solidFill>
                  <a:srgbClr val="0070C0"/>
                </a:solidFill>
                <a:effectLst/>
                <a:uLnTx/>
                <a:uFillTx/>
                <a:latin typeface="Times New Roman" panose="02020603050405020304" pitchFamily="18" charset="0"/>
                <a:ea typeface="Times New Roman"/>
                <a:cs typeface="Times New Roman" panose="02020603050405020304" pitchFamily="18" charset="0"/>
              </a:rPr>
              <a:t>QUOTE</a:t>
            </a: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smtClean="0">
                <a:ln>
                  <a:noFill/>
                </a:ln>
                <a:solidFill>
                  <a:sysClr val="windowText" lastClr="000000"/>
                </a:solidFill>
                <a:effectLst/>
                <a:uLnTx/>
                <a:uFillTx/>
                <a:latin typeface="Times New Roman"/>
                <a:ea typeface="Calibri"/>
                <a:cs typeface="Times New Roman"/>
              </a:rPr>
              <a:t>Complaining </a:t>
            </a: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about a problem without posing a solution is called whining.</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a:p>
            <a:pPr marL="0" marR="0" lvl="0" indent="0" defTabSz="914400" eaLnBrk="1" fontAlgn="auto" latinLnBrk="0" hangingPunct="1">
              <a:lnSpc>
                <a:spcPct val="115000"/>
              </a:lnSpc>
              <a:spcBef>
                <a:spcPts val="0"/>
              </a:spcBef>
              <a:spcAft>
                <a:spcPts val="1000"/>
              </a:spcAft>
              <a:buClrTx/>
              <a:buSzTx/>
              <a:buFontTx/>
              <a:buNone/>
              <a:tabLst/>
              <a:defRPr/>
            </a:pPr>
            <a:r>
              <a:rPr kumimoji="0" lang="en-US" sz="1400" b="0" i="0" u="none" strike="noStrike" kern="0" cap="none" spc="0" normalizeH="0" baseline="0" noProof="0" dirty="0">
                <a:ln>
                  <a:noFill/>
                </a:ln>
                <a:solidFill>
                  <a:sysClr val="windowText" lastClr="000000"/>
                </a:solidFill>
                <a:effectLst/>
                <a:uLnTx/>
                <a:uFillTx/>
                <a:latin typeface="Times New Roman"/>
                <a:ea typeface="Calibri"/>
                <a:cs typeface="Times New Roman"/>
              </a:rPr>
              <a:t> -President Theodore Roosevelt</a:t>
            </a:r>
            <a:endParaRPr kumimoji="0" lang="en-US" sz="1100" b="0" i="0" u="none" strike="noStrike" kern="0" cap="none" spc="0" normalizeH="0" baseline="0" noProof="0" dirty="0">
              <a:ln>
                <a:noFill/>
              </a:ln>
              <a:solidFill>
                <a:sysClr val="windowText" lastClr="000000"/>
              </a:solidFill>
              <a:effectLst/>
              <a:uLnTx/>
              <a:uFillTx/>
              <a:latin typeface="Calibri"/>
              <a:ea typeface="Calibri"/>
              <a:cs typeface="Times New Roman"/>
            </a:endParaRPr>
          </a:p>
        </p:txBody>
      </p:sp>
      <p:sp>
        <p:nvSpPr>
          <p:cNvPr id="6" name="TextBox 5"/>
          <p:cNvSpPr txBox="1"/>
          <p:nvPr/>
        </p:nvSpPr>
        <p:spPr>
          <a:xfrm>
            <a:off x="2529939" y="2104891"/>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October 2015</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279639" y="2880354"/>
            <a:ext cx="2552700" cy="5293757"/>
          </a:xfrm>
          <a:prstGeom prst="rect">
            <a:avLst/>
          </a:prstGeom>
        </p:spPr>
        <p:txBody>
          <a:bodyPr wrap="square">
            <a:spAutoFit/>
          </a:bodyPr>
          <a:lstStyle/>
          <a:p>
            <a:pPr>
              <a:spcBef>
                <a:spcPts val="2400"/>
              </a:spcBef>
            </a:pPr>
            <a:r>
              <a:rPr lang="en-US" sz="1600" b="1" kern="0" dirty="0" smtClean="0">
                <a:solidFill>
                  <a:schemeClr val="bg1">
                    <a:lumMod val="10000"/>
                  </a:schemeClr>
                </a:solidFill>
                <a:latin typeface="Times New Roman" panose="02020603050405020304" pitchFamily="18" charset="0"/>
                <a:ea typeface="Times New Roman"/>
                <a:cs typeface="Times New Roman" panose="02020603050405020304" pitchFamily="18" charset="0"/>
              </a:rPr>
              <a:t>CEO Gabriel E. Miller</a:t>
            </a:r>
          </a:p>
          <a:p>
            <a:endParaRPr lang="en-US" sz="1400" kern="0" dirty="0" smtClean="0">
              <a:solidFill>
                <a:schemeClr val="bg1">
                  <a:lumMod val="10000"/>
                </a:schemeClr>
              </a:solidFill>
              <a:latin typeface="Times New Roman" panose="02020603050405020304" pitchFamily="18" charset="0"/>
              <a:ea typeface="Times New Roman"/>
              <a:cs typeface="Times New Roman" panose="02020603050405020304" pitchFamily="18" charset="0"/>
            </a:endParaRPr>
          </a:p>
          <a:p>
            <a:r>
              <a:rPr lang="en-US" sz="1400" kern="0" dirty="0" smtClean="0">
                <a:solidFill>
                  <a:schemeClr val="bg1">
                    <a:lumMod val="10000"/>
                  </a:schemeClr>
                </a:solidFill>
                <a:latin typeface="Times New Roman" panose="02020603050405020304" pitchFamily="18" charset="0"/>
                <a:ea typeface="Times New Roman"/>
                <a:cs typeface="Times New Roman" panose="02020603050405020304" pitchFamily="18" charset="0"/>
              </a:rPr>
              <a:t>Hello Diverse City Wear, welcome to a brand new year. I know that this year will be better than the last. We will project for $2,000,000 in revenue this year. I know that there are somethings that might seem difficult at first, but I know that together as a team we will achieve great success. Remember Sam Walton’s wise words “We  are all working to together; that’s the secret.” We as a team have found our differentiator from other firms; we are now filling a market where our competitors are not, we have become a global clothing and accessories company. Thank you for being a part of Diverse City Wear and always remember; Be Diverse, be open, be you.</a:t>
            </a:r>
          </a:p>
        </p:txBody>
      </p:sp>
      <p:sp>
        <p:nvSpPr>
          <p:cNvPr id="3" name="TextBox 2"/>
          <p:cNvSpPr txBox="1"/>
          <p:nvPr/>
        </p:nvSpPr>
        <p:spPr>
          <a:xfrm>
            <a:off x="3470429" y="2880354"/>
            <a:ext cx="2549371" cy="5109091"/>
          </a:xfrm>
          <a:prstGeom prst="rect">
            <a:avLst/>
          </a:prstGeom>
          <a:noFill/>
        </p:spPr>
        <p:txBody>
          <a:bodyPr wrap="square" rtlCol="0">
            <a:spAutoFit/>
          </a:bodyPr>
          <a:lstStyle/>
          <a:p>
            <a:r>
              <a:rPr lang="en-US" sz="1600" b="1" dirty="0" smtClean="0">
                <a:solidFill>
                  <a:schemeClr val="bg1">
                    <a:lumMod val="10000"/>
                  </a:schemeClr>
                </a:solidFill>
                <a:latin typeface="Times New Roman" panose="02020603050405020304" pitchFamily="18" charset="0"/>
                <a:cs typeface="Times New Roman" panose="02020603050405020304" pitchFamily="18" charset="0"/>
              </a:rPr>
              <a:t>CFO Alejandro Fernandez</a:t>
            </a:r>
          </a:p>
          <a:p>
            <a:endParaRPr lang="en-US" sz="1600" b="1"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Inspiration is a form of hope that can be unraveled through your own interpretation of great success. It’s important to understand the concept of inspiration and why we see it as an enlighten or motivational term. We fail only to understand our failure and mistakes we had previously chosen to only make our next step more wisely; don’t miscomprehend failure and inspiration as something negative but view it as something positive. Practice not until you get it right but until you could never get it wrong. As I always tell myself and to others “It is not who you are underneath, but it is what you do that defines.”</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1295400" y="2511022"/>
            <a:ext cx="3862841" cy="369332"/>
          </a:xfrm>
          <a:prstGeom prst="rect">
            <a:avLst/>
          </a:prstGeom>
          <a:noFill/>
        </p:spPr>
        <p:txBody>
          <a:bodyPr wrap="square" rtlCol="0">
            <a:spAutoFit/>
          </a:bodyPr>
          <a:lstStyle/>
          <a:p>
            <a:r>
              <a:rPr lang="en-US" b="1" cap="all" dirty="0">
                <a:solidFill>
                  <a:srgbClr val="0070C0"/>
                </a:solidFill>
                <a:latin typeface="Times New Roman" panose="02020603050405020304" pitchFamily="18" charset="0"/>
                <a:cs typeface="Times New Roman" panose="02020603050405020304" pitchFamily="18" charset="0"/>
              </a:rPr>
              <a:t>Message from the </a:t>
            </a:r>
            <a:r>
              <a:rPr lang="en-US" b="1" cap="all">
                <a:solidFill>
                  <a:srgbClr val="0070C0"/>
                </a:solidFill>
                <a:latin typeface="Times New Roman" panose="02020603050405020304" pitchFamily="18" charset="0"/>
                <a:cs typeface="Times New Roman" panose="02020603050405020304" pitchFamily="18" charset="0"/>
              </a:rPr>
              <a:t>CEO </a:t>
            </a:r>
            <a:r>
              <a:rPr lang="en-US" b="1" cap="all" smtClean="0">
                <a:solidFill>
                  <a:srgbClr val="0070C0"/>
                </a:solidFill>
                <a:latin typeface="Times New Roman" panose="02020603050405020304" pitchFamily="18" charset="0"/>
                <a:cs typeface="Times New Roman" panose="02020603050405020304" pitchFamily="18" charset="0"/>
              </a:rPr>
              <a:t>/ CFO </a:t>
            </a:r>
            <a:endParaRPr lang="en-US" b="1" cap="all" dirty="0">
              <a:solidFill>
                <a:srgbClr val="0070C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60366" y="1879582"/>
            <a:ext cx="3126873" cy="307777"/>
          </a:xfrm>
          <a:prstGeom prst="rect">
            <a:avLst/>
          </a:prstGeom>
          <a:noFill/>
          <a:ln>
            <a:noFill/>
          </a:ln>
        </p:spPr>
        <p:txBody>
          <a:bodyPr wrap="square" rtlCol="0">
            <a:spAutoFit/>
          </a:bodyPr>
          <a:lstStyle/>
          <a:p>
            <a:r>
              <a:rPr lang="en-US" sz="1400" b="1" dirty="0" smtClean="0">
                <a:solidFill>
                  <a:schemeClr val="bg1">
                    <a:lumMod val="10000"/>
                  </a:schemeClr>
                </a:solidFill>
                <a:latin typeface="Times New Roman" panose="02020603050405020304" pitchFamily="18" charset="0"/>
                <a:cs typeface="Times New Roman" panose="02020603050405020304" pitchFamily="18" charset="0"/>
              </a:rPr>
              <a:t>The News </a:t>
            </a:r>
            <a:r>
              <a:rPr lang="en-US" sz="1400" b="1" dirty="0">
                <a:solidFill>
                  <a:schemeClr val="bg1">
                    <a:lumMod val="10000"/>
                  </a:schemeClr>
                </a:solidFill>
                <a:latin typeface="Times New Roman" panose="02020603050405020304" pitchFamily="18" charset="0"/>
                <a:cs typeface="Times New Roman" panose="02020603050405020304" pitchFamily="18" charset="0"/>
              </a:rPr>
              <a:t>L</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aid </a:t>
            </a:r>
            <a:r>
              <a:rPr lang="en-US" sz="1400" b="1" dirty="0">
                <a:solidFill>
                  <a:schemeClr val="bg1">
                    <a:lumMod val="10000"/>
                  </a:schemeClr>
                </a:solidFill>
                <a:latin typeface="Times New Roman" panose="02020603050405020304" pitchFamily="18" charset="0"/>
                <a:cs typeface="Times New Roman" panose="02020603050405020304" pitchFamily="18" charset="0"/>
              </a:rPr>
              <a:t>O</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ut </a:t>
            </a:r>
            <a:r>
              <a:rPr lang="en-US" sz="1400" b="1" dirty="0">
                <a:solidFill>
                  <a:schemeClr val="bg1">
                    <a:lumMod val="10000"/>
                  </a:schemeClr>
                </a:solidFill>
                <a:latin typeface="Times New Roman" panose="02020603050405020304" pitchFamily="18" charset="0"/>
                <a:cs typeface="Times New Roman" panose="02020603050405020304" pitchFamily="18" charset="0"/>
              </a:rPr>
              <a:t>W</a:t>
            </a:r>
            <a:r>
              <a:rPr lang="en-US" sz="1400" b="1" dirty="0" smtClean="0">
                <a:solidFill>
                  <a:schemeClr val="bg1">
                    <a:lumMod val="10000"/>
                  </a:schemeClr>
                </a:solidFill>
                <a:latin typeface="Times New Roman" panose="02020603050405020304" pitchFamily="18" charset="0"/>
                <a:cs typeface="Times New Roman" panose="02020603050405020304" pitchFamily="18" charset="0"/>
              </a:rPr>
              <a:t>eek by Week!</a:t>
            </a:r>
            <a:endParaRPr lang="en-US" sz="1400" b="1"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12"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18600" t="22423" r="26973" b="26463"/>
          <a:stretch/>
        </p:blipFill>
        <p:spPr bwMode="auto">
          <a:xfrm>
            <a:off x="0" y="0"/>
            <a:ext cx="1981200"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350918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897" y="194519"/>
            <a:ext cx="6392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562865">
            <a:off x="-111217" y="247036"/>
            <a:ext cx="2252540"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DCW</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 y="1728788"/>
            <a:ext cx="6858000" cy="9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5588" y="2154847"/>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October 2015</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3831750" y="2585136"/>
            <a:ext cx="2492850" cy="2510431"/>
          </a:xfrm>
          <a:prstGeom prst="rect">
            <a:avLst/>
          </a:prstGeom>
          <a:noFill/>
        </p:spPr>
        <p:txBody>
          <a:bodyPr wrap="square" rtlCol="0">
            <a:spAutoFit/>
          </a:bodyPr>
          <a:lstStyle/>
          <a:p>
            <a:pPr>
              <a:lnSpc>
                <a:spcPct val="115000"/>
              </a:lnSpc>
              <a:spcAft>
                <a:spcPts val="1000"/>
              </a:spcAft>
            </a:pPr>
            <a:r>
              <a:rPr lang="en-US" b="1" cap="all" dirty="0" smtClean="0">
                <a:solidFill>
                  <a:srgbClr val="0070C0"/>
                </a:solidFill>
                <a:effectLst/>
                <a:latin typeface="Times New Roman" panose="02020603050405020304" pitchFamily="18" charset="0"/>
                <a:ea typeface="Times New Roman"/>
                <a:cs typeface="Times New Roman" panose="02020603050405020304" pitchFamily="18" charset="0"/>
              </a:rPr>
              <a:t>Current</a:t>
            </a:r>
            <a:r>
              <a:rPr lang="en-US" b="1" dirty="0" smtClean="0">
                <a:solidFill>
                  <a:srgbClr val="0070C0"/>
                </a:solidFill>
                <a:effectLst/>
                <a:latin typeface="Times New Roman" panose="02020603050405020304" pitchFamily="18" charset="0"/>
                <a:ea typeface="Times New Roman"/>
                <a:cs typeface="Times New Roman" panose="02020603050405020304" pitchFamily="18" charset="0"/>
              </a:rPr>
              <a:t> EVENTS</a:t>
            </a:r>
            <a:endParaRPr lang="en-US" dirty="0">
              <a:solidFill>
                <a:srgbClr val="0070C0"/>
              </a:solidFill>
              <a:latin typeface="Times New Roman" panose="02020603050405020304" pitchFamily="18" charset="0"/>
              <a:ea typeface="Calibri"/>
              <a:cs typeface="Times New Roman" panose="02020603050405020304" pitchFamily="18" charset="0"/>
            </a:endParaRPr>
          </a:p>
          <a:p>
            <a:pPr marL="285750" marR="0" lvl="0" indent="-285750">
              <a:spcBef>
                <a:spcPts val="0"/>
              </a:spcBef>
              <a:buFont typeface="Arial" panose="020B0604020202020204" pitchFamily="34" charset="0"/>
              <a:buChar char="•"/>
            </a:pP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Networking</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pPr marL="285750" marR="0" lvl="0" indent="-285750">
              <a:spcBef>
                <a:spcPts val="0"/>
              </a:spcBef>
              <a:buFont typeface="Arial" panose="020B0604020202020204" pitchFamily="34" charset="0"/>
              <a:buChar char="•"/>
            </a:pP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Attendance log </a:t>
            </a:r>
            <a:r>
              <a:rPr lang="en-US" sz="1400" dirty="0" smtClean="0">
                <a:solidFill>
                  <a:schemeClr val="tx2">
                    <a:lumMod val="10000"/>
                  </a:schemeClr>
                </a:solidFill>
                <a:latin typeface="Times New Roman" panose="02020603050405020304" pitchFamily="18" charset="0"/>
                <a:ea typeface="Calibri"/>
                <a:cs typeface="Times New Roman" panose="02020603050405020304" pitchFamily="18" charset="0"/>
              </a:rPr>
              <a:t>updated</a:t>
            </a: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 </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pPr marL="285750" marR="0" lvl="0" indent="-285750">
              <a:spcBef>
                <a:spcPts val="0"/>
              </a:spcBef>
              <a:buFont typeface="Arial" panose="020B0604020202020204" pitchFamily="34" charset="0"/>
              <a:buChar char="•"/>
            </a:pP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Trip to LIU </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pPr marL="742950" lvl="1" indent="-285750">
              <a:buFont typeface="Arial" panose="020B0604020202020204" pitchFamily="34" charset="0"/>
              <a:buChar char="•"/>
            </a:pP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Networked with other firms and CEO’s</a:t>
            </a:r>
          </a:p>
          <a:p>
            <a:pPr marL="742950" lvl="1" indent="-285750">
              <a:buFont typeface="Arial" panose="020B0604020202020204" pitchFamily="34" charset="0"/>
              <a:buChar char="•"/>
            </a:pPr>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presented our elevator pitches </a:t>
            </a:r>
          </a:p>
          <a:p>
            <a:pPr marL="285750" marR="0" lvl="0" indent="-285750">
              <a:spcBef>
                <a:spcPts val="0"/>
              </a:spcBef>
              <a:buFont typeface="Arial" panose="020B0604020202020204" pitchFamily="34" charset="0"/>
              <a:buChar char="•"/>
            </a:pPr>
            <a:r>
              <a:rPr lang="en-US" sz="1400" dirty="0" smtClean="0">
                <a:solidFill>
                  <a:schemeClr val="tx2">
                    <a:lumMod val="10000"/>
                  </a:schemeClr>
                </a:solidFill>
                <a:latin typeface="Times New Roman" panose="02020603050405020304" pitchFamily="18" charset="0"/>
                <a:ea typeface="Calibri"/>
                <a:cs typeface="Times New Roman" panose="02020603050405020304" pitchFamily="18" charset="0"/>
              </a:rPr>
              <a:t>Museum of Finance</a:t>
            </a:r>
          </a:p>
          <a:p>
            <a:pPr marR="0" lvl="0">
              <a:lnSpc>
                <a:spcPct val="115000"/>
              </a:lnSpc>
              <a:spcBef>
                <a:spcPts val="0"/>
              </a:spcBef>
              <a:spcAft>
                <a:spcPts val="1000"/>
              </a:spcAft>
            </a:pPr>
            <a:endParaRPr lang="en-US" sz="1400" dirty="0">
              <a:solidFill>
                <a:schemeClr val="tx2">
                  <a:lumMod val="10000"/>
                </a:schemeClr>
              </a:solidFill>
              <a:ea typeface="Calibri"/>
              <a:cs typeface="Times New Roman"/>
            </a:endParaRPr>
          </a:p>
        </p:txBody>
      </p:sp>
      <p:sp>
        <p:nvSpPr>
          <p:cNvPr id="14" name="Rectangle 13"/>
          <p:cNvSpPr/>
          <p:nvPr/>
        </p:nvSpPr>
        <p:spPr>
          <a:xfrm>
            <a:off x="3846594" y="4850372"/>
            <a:ext cx="2895600" cy="2406813"/>
          </a:xfrm>
          <a:prstGeom prst="rect">
            <a:avLst/>
          </a:prstGeom>
        </p:spPr>
        <p:txBody>
          <a:bodyPr wrap="square">
            <a:spAutoFit/>
          </a:bodyPr>
          <a:lstStyle/>
          <a:p>
            <a:pPr>
              <a:lnSpc>
                <a:spcPct val="115000"/>
              </a:lnSpc>
              <a:spcBef>
                <a:spcPts val="2400"/>
              </a:spcBef>
            </a:pPr>
            <a:r>
              <a:rPr lang="en-US" sz="1600" b="1" kern="0" cap="all" dirty="0" smtClean="0">
                <a:solidFill>
                  <a:srgbClr val="0070C0"/>
                </a:solidFill>
                <a:effectLst/>
                <a:latin typeface="Times New Roman" panose="02020603050405020304" pitchFamily="18" charset="0"/>
                <a:ea typeface="Times New Roman"/>
                <a:cs typeface="Times New Roman" panose="02020603050405020304" pitchFamily="18" charset="0"/>
              </a:rPr>
              <a:t>HAPPY Birthday! </a:t>
            </a:r>
            <a:endParaRPr lang="en-US" sz="1600" b="1" kern="0" dirty="0" smtClean="0">
              <a:solidFill>
                <a:srgbClr val="0070C0"/>
              </a:solidFill>
              <a:effectLst/>
              <a:latin typeface="Times New Roman" panose="02020603050405020304" pitchFamily="18" charset="0"/>
              <a:ea typeface="Times New Roman"/>
              <a:cs typeface="Times New Roman" panose="02020603050405020304" pitchFamily="18" charset="0"/>
            </a:endParaRPr>
          </a:p>
          <a:p>
            <a:endParaRPr lang="en-US" sz="1600" b="1" dirty="0" smtClean="0">
              <a:solidFill>
                <a:schemeClr val="tx2">
                  <a:lumMod val="10000"/>
                </a:schemeClr>
              </a:solidFill>
              <a:effectLst/>
              <a:latin typeface="Times New Roman" panose="02020603050405020304" pitchFamily="18" charset="0"/>
              <a:ea typeface="Calibri"/>
              <a:cs typeface="Times New Roman" panose="02020603050405020304" pitchFamily="18" charset="0"/>
            </a:endParaRPr>
          </a:p>
          <a:p>
            <a:r>
              <a:rPr lang="en-US" sz="1600" b="1"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July - September </a:t>
            </a:r>
            <a:endParaRPr lang="en-US" sz="16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Daniel Ortega: July 6</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Jose Hernandez: September 4</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Miguel Marrero.: September 5</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Ms. Mitchell: September 27</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600" b="1"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October</a:t>
            </a:r>
            <a:endParaRPr lang="en-US" sz="16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Mahdi Chowdhury: October 25</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a:p>
            <a:r>
              <a:rPr lang="en-US" sz="1400" dirty="0" smtClean="0">
                <a:solidFill>
                  <a:schemeClr val="tx2">
                    <a:lumMod val="10000"/>
                  </a:schemeClr>
                </a:solidFill>
                <a:effectLst/>
                <a:latin typeface="Times New Roman" panose="02020603050405020304" pitchFamily="18" charset="0"/>
                <a:ea typeface="Calibri"/>
                <a:cs typeface="Times New Roman" panose="02020603050405020304" pitchFamily="18" charset="0"/>
              </a:rPr>
              <a:t>Karla Loor: October 28</a:t>
            </a:r>
            <a:endParaRPr lang="en-US" sz="1400" dirty="0">
              <a:solidFill>
                <a:schemeClr val="tx2">
                  <a:lumMod val="10000"/>
                </a:schemeClr>
              </a:solidFill>
              <a:latin typeface="Times New Roman" panose="02020603050405020304" pitchFamily="18" charset="0"/>
              <a:ea typeface="Calibri"/>
              <a:cs typeface="Times New Roman" panose="02020603050405020304" pitchFamily="18" charset="0"/>
            </a:endParaRPr>
          </a:p>
        </p:txBody>
      </p:sp>
      <p:sp>
        <p:nvSpPr>
          <p:cNvPr id="2" name="TextBox 1"/>
          <p:cNvSpPr txBox="1"/>
          <p:nvPr/>
        </p:nvSpPr>
        <p:spPr>
          <a:xfrm>
            <a:off x="318232" y="6156116"/>
            <a:ext cx="2813885" cy="1292662"/>
          </a:xfrm>
          <a:prstGeom prst="rect">
            <a:avLst/>
          </a:prstGeom>
          <a:noFill/>
        </p:spPr>
        <p:txBody>
          <a:bodyPr wrap="square" rtlCol="0">
            <a:spAutoFit/>
          </a:bodyPr>
          <a:lstStyle/>
          <a:p>
            <a:r>
              <a:rPr lang="en-US" b="1" cap="all" dirty="0">
                <a:solidFill>
                  <a:srgbClr val="0070C0"/>
                </a:solidFill>
                <a:uFill>
                  <a:solidFill>
                    <a:srgbClr val="0070C0"/>
                  </a:solidFill>
                </a:uFill>
                <a:latin typeface="Times New Roman" panose="02020603050405020304" pitchFamily="18" charset="0"/>
                <a:cs typeface="Times New Roman" panose="02020603050405020304" pitchFamily="18" charset="0"/>
              </a:rPr>
              <a:t>New product Arrivals</a:t>
            </a:r>
          </a:p>
          <a:p>
            <a:endParaRPr lang="en-US" sz="1400" cap="all" dirty="0" smtClean="0">
              <a:solidFill>
                <a:srgbClr val="0070C0"/>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Men &amp; Women Halloween Costumes </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771" y="1893869"/>
            <a:ext cx="3146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12717" y="2585136"/>
            <a:ext cx="2819400" cy="2154436"/>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Department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Congratulations Marketing you are the Department of the Month! It takes teamwork and dedication to have a great Department. Marking you have truly hit it out of the park this Month.</a:t>
            </a:r>
            <a:endParaRPr lang="en-US" sz="1400" dirty="0">
              <a:solidFill>
                <a:schemeClr val="bg1">
                  <a:lumMod val="1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312717" y="4739572"/>
            <a:ext cx="2971800" cy="129266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Employee of the month</a:t>
            </a:r>
          </a:p>
          <a:p>
            <a:endParaRPr lang="en-US" sz="1400" cap="all" dirty="0">
              <a:solidFill>
                <a:srgbClr val="0070C0"/>
              </a:solidFill>
              <a:latin typeface="Times New Roman" panose="02020603050405020304" pitchFamily="18" charset="0"/>
              <a:cs typeface="Times New Roman" panose="02020603050405020304" pitchFamily="18" charset="0"/>
            </a:endParaRPr>
          </a:p>
          <a:p>
            <a:pPr lvl="0"/>
            <a:r>
              <a:rPr lang="en-US" sz="1400" dirty="0">
                <a:solidFill>
                  <a:srgbClr val="D8D8D8">
                    <a:lumMod val="10000"/>
                  </a:srgbClr>
                </a:solidFill>
                <a:latin typeface="Times New Roman" panose="02020603050405020304" pitchFamily="18" charset="0"/>
                <a:cs typeface="Times New Roman" panose="02020603050405020304" pitchFamily="18" charset="0"/>
              </a:rPr>
              <a:t>Congratulations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Cosmo Tellez </a:t>
            </a:r>
            <a:r>
              <a:rPr lang="en-US" sz="1400" dirty="0">
                <a:solidFill>
                  <a:srgbClr val="D8D8D8">
                    <a:lumMod val="10000"/>
                  </a:srgbClr>
                </a:solidFill>
                <a:latin typeface="Times New Roman" panose="02020603050405020304" pitchFamily="18" charset="0"/>
                <a:cs typeface="Times New Roman" panose="02020603050405020304" pitchFamily="18" charset="0"/>
              </a:rPr>
              <a:t>you are the </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employee </a:t>
            </a:r>
            <a:r>
              <a:rPr lang="en-US" sz="1400" dirty="0">
                <a:solidFill>
                  <a:srgbClr val="D8D8D8">
                    <a:lumMod val="10000"/>
                  </a:srgbClr>
                </a:solidFill>
                <a:latin typeface="Times New Roman" panose="02020603050405020304" pitchFamily="18" charset="0"/>
                <a:cs typeface="Times New Roman" panose="02020603050405020304" pitchFamily="18" charset="0"/>
              </a:rPr>
              <a:t>of the month</a:t>
            </a:r>
            <a:r>
              <a:rPr lang="en-US" sz="1400" dirty="0" smtClean="0">
                <a:solidFill>
                  <a:srgbClr val="D8D8D8">
                    <a:lumMod val="10000"/>
                  </a:srgbClr>
                </a:solidFill>
                <a:latin typeface="Times New Roman" panose="02020603050405020304" pitchFamily="18" charset="0"/>
                <a:cs typeface="Times New Roman" panose="02020603050405020304" pitchFamily="18" charset="0"/>
              </a:rPr>
              <a:t>!</a:t>
            </a:r>
            <a:endParaRPr lang="en-US" sz="1400" dirty="0">
              <a:solidFill>
                <a:srgbClr val="D8D8D8">
                  <a:lumMod val="1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78561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172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5053" y="176213"/>
            <a:ext cx="6392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562865">
            <a:off x="-111217" y="247036"/>
            <a:ext cx="2252540"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DCW</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06" y="1728788"/>
            <a:ext cx="6858000" cy="9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665588" y="2154847"/>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October 2015</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2427550" y="2605418"/>
            <a:ext cx="2020712" cy="36933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Scary Stories</a:t>
            </a:r>
            <a:endParaRPr lang="en-US" b="1" cap="all" dirty="0">
              <a:solidFill>
                <a:srgbClr val="0070C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304800" y="3100657"/>
            <a:ext cx="6324600" cy="5909310"/>
          </a:xfrm>
          <a:prstGeom prst="rect">
            <a:avLst/>
          </a:prstGeom>
          <a:noFill/>
        </p:spPr>
        <p:txBody>
          <a:bodyPr wrap="square" rtlCol="0">
            <a:spAutoFit/>
          </a:bodyPr>
          <a:lstStyle/>
          <a:p>
            <a:pPr algn="ctr"/>
            <a:r>
              <a:rPr lang="en-US" sz="1600" b="1" u="sng" dirty="0" smtClean="0">
                <a:solidFill>
                  <a:schemeClr val="bg1">
                    <a:lumMod val="10000"/>
                  </a:schemeClr>
                </a:solidFill>
                <a:latin typeface="Times New Roman" panose="02020603050405020304" pitchFamily="18" charset="0"/>
                <a:cs typeface="Times New Roman" panose="02020603050405020304" pitchFamily="18" charset="0"/>
              </a:rPr>
              <a:t>Thump, Thump, Drag</a:t>
            </a:r>
          </a:p>
          <a:p>
            <a:endParaRPr lang="en-US" sz="1400" dirty="0" smtClean="0">
              <a:solidFill>
                <a:schemeClr val="bg1">
                  <a:lumMod val="10000"/>
                </a:schemeClr>
              </a:solidFill>
              <a:latin typeface="Times New Roman" panose="02020603050405020304" pitchFamily="18" charset="0"/>
              <a:cs typeface="Times New Roman" panose="02020603050405020304" pitchFamily="18" charset="0"/>
            </a:endParaRPr>
          </a:p>
          <a:p>
            <a:r>
              <a:rPr lang="en-US" sz="1400" dirty="0" smtClean="0">
                <a:solidFill>
                  <a:schemeClr val="bg1">
                    <a:lumMod val="10000"/>
                  </a:schemeClr>
                </a:solidFill>
                <a:latin typeface="Times New Roman" panose="02020603050405020304" pitchFamily="18" charset="0"/>
                <a:cs typeface="Times New Roman" panose="02020603050405020304" pitchFamily="18" charset="0"/>
              </a:rPr>
              <a:t>One </a:t>
            </a:r>
            <a:r>
              <a:rPr lang="en-US" sz="1400" dirty="0">
                <a:solidFill>
                  <a:schemeClr val="bg1">
                    <a:lumMod val="10000"/>
                  </a:schemeClr>
                </a:solidFill>
                <a:latin typeface="Times New Roman" panose="02020603050405020304" pitchFamily="18" charset="0"/>
                <a:cs typeface="Times New Roman" panose="02020603050405020304" pitchFamily="18" charset="0"/>
              </a:rPr>
              <a:t>night, a 16 year old girl was babysitting for two young boys. Their parents weren’t due to come home until very late, so she let them stay up and watch some TV. </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One of the boys was flipping channels when he came to an emergency news bulletin. The reporter said that a crazed murderer had escaped from a nearby insane asylum and was on the run from the local authorities. He was believed to be in the area and was armed with a hatchet. The police cautioned residents to lock their doors and windows because the man was extremely dangerous.</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The young boys began to panic and the babysitter didn’t want them to get upset, so she put them to bed early. As she tucked them in, they kept asking her if she had locked all the doors and windows. She assured them that she would lock everything. Then she went back downstairs and resumed watching television.</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Some time later, one of the boys was awoken by a loud crash. He wasn’t sure if it was his imagination, so he sat up in bed and listened intently. After a while, he began to hear weird sounds coming from downstairs.</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Drag. Thump thump drag. Thump thump drag.</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He wondered if he was just letting his imagination run away with him. Maybe it was just the sound of the babysitter watching television downstairs.</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Thump thump drag. Thump thump drag. Thump thump drag. </a:t>
            </a:r>
          </a:p>
          <a:p>
            <a:endParaRPr lang="en-US" sz="1400" dirty="0">
              <a:solidFill>
                <a:schemeClr val="bg1">
                  <a:lumMod val="10000"/>
                </a:schemeClr>
              </a:solidFill>
            </a:endParaRP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89601"/>
            <a:ext cx="3146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78505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6858000" cy="1752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5676" y="181993"/>
            <a:ext cx="639286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rot="19562865">
            <a:off x="-170594" y="322303"/>
            <a:ext cx="2252540" cy="1107996"/>
          </a:xfrm>
          <a:prstGeom prst="rect">
            <a:avLst/>
          </a:prstGeom>
          <a:noFill/>
        </p:spPr>
        <p:txBody>
          <a:bodyPr wrap="none" lIns="91440" tIns="45720" rIns="91440" bIns="45720">
            <a:spAutoFit/>
          </a:bodyPr>
          <a:lstStyle/>
          <a:p>
            <a:pPr algn="ctr"/>
            <a:r>
              <a:rPr lang="en-US" sz="66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rPr>
              <a:t>DCW</a:t>
            </a:r>
            <a:endParaRPr lang="en-US" sz="66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anose="02020603050405020304" pitchFamily="18" charset="0"/>
              <a:cs typeface="Times New Roman" panose="02020603050405020304" pitchFamily="18" charset="0"/>
            </a:endParaRPr>
          </a:p>
        </p:txBody>
      </p:sp>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61" y="1734568"/>
            <a:ext cx="6858000" cy="120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81000" y="3124200"/>
            <a:ext cx="6019800" cy="5816977"/>
          </a:xfrm>
          <a:prstGeom prst="rect">
            <a:avLst/>
          </a:prstGeom>
          <a:noFill/>
        </p:spPr>
        <p:txBody>
          <a:bodyPr wrap="square" rtlCol="0">
            <a:spAutoFit/>
          </a:bodyPr>
          <a:lstStyle/>
          <a:p>
            <a:r>
              <a:rPr lang="en-US" sz="1400" dirty="0">
                <a:solidFill>
                  <a:schemeClr val="bg1">
                    <a:lumMod val="10000"/>
                  </a:schemeClr>
                </a:solidFill>
                <a:latin typeface="Times New Roman" panose="02020603050405020304" pitchFamily="18" charset="0"/>
                <a:cs typeface="Times New Roman" panose="02020603050405020304" pitchFamily="18" charset="0"/>
              </a:rPr>
              <a:t>The boy heard the sound again and woke his brother. Together, they listened at the door to the bedroom.</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Thump thump drag. Thump thump drag. Thump thump drag. </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The boys began to shake with fear. Terrified, they pushed their beds up against the door and barricaded themselves inside their bedroom.</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Thump thump drag. Thump thump drag. Thump thump. </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The sounds eventually stopped, but the boys were too afraid to leave the safety of their bedroom. For hours, they cowered in their bedroom, with their beds jammed securely against the door.</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Later that night, when the boys’ parents returned, they were shocked to find a gruesome scene. There was a trail of blood leading from the hallway all the way up the stairs. In a panic, the mother screamed out her son’s names. When the two boys heard their mother calling, they pulled back their beds and opened their bedroom door.</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Lying at the top of the stairs, in a pool of her own blood, was their babysitter. Her arms had been cut off at the elbows and her legs had been cut off at the knees. She had used her bloody stumps to drag herself up the stairs, trying to warn them.</a:t>
            </a:r>
          </a:p>
          <a:p>
            <a:endParaRPr lang="en-US" sz="1400" dirty="0">
              <a:solidFill>
                <a:schemeClr val="bg1">
                  <a:lumMod val="10000"/>
                </a:schemeClr>
              </a:solidFill>
              <a:latin typeface="Times New Roman" panose="02020603050405020304" pitchFamily="18" charset="0"/>
              <a:cs typeface="Times New Roman" panose="02020603050405020304" pitchFamily="18" charset="0"/>
            </a:endParaRPr>
          </a:p>
          <a:p>
            <a:r>
              <a:rPr lang="en-US" sz="1400" dirty="0">
                <a:solidFill>
                  <a:schemeClr val="bg1">
                    <a:lumMod val="10000"/>
                  </a:schemeClr>
                </a:solidFill>
                <a:latin typeface="Times New Roman" panose="02020603050405020304" pitchFamily="18" charset="0"/>
                <a:cs typeface="Times New Roman" panose="02020603050405020304" pitchFamily="18" charset="0"/>
              </a:rPr>
              <a:t>Now, that’s one dedicated babysitter!</a:t>
            </a:r>
          </a:p>
          <a:p>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40" y="1854816"/>
            <a:ext cx="3146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665588" y="2154847"/>
            <a:ext cx="1752600" cy="400110"/>
          </a:xfrm>
          <a:prstGeom prst="rect">
            <a:avLst/>
          </a:prstGeom>
          <a:noFill/>
        </p:spPr>
        <p:txBody>
          <a:bodyPr wrap="square" rtlCol="0">
            <a:spAutoFit/>
          </a:bodyPr>
          <a:lstStyle/>
          <a:p>
            <a:r>
              <a:rPr lang="en-US" sz="2000" b="1" u="sng" dirty="0" smtClean="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rPr>
              <a:t>October 2015</a:t>
            </a:r>
            <a:endParaRPr lang="en-US" sz="2000" b="1" u="sng" dirty="0">
              <a:ln>
                <a:solidFill>
                  <a:sysClr val="windowText" lastClr="000000"/>
                </a:solidFill>
              </a:ln>
              <a:solidFill>
                <a:sysClr val="windowText" lastClr="00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2126763" y="2607180"/>
            <a:ext cx="2830250" cy="369332"/>
          </a:xfrm>
          <a:prstGeom prst="rect">
            <a:avLst/>
          </a:prstGeom>
          <a:noFill/>
        </p:spPr>
        <p:txBody>
          <a:bodyPr wrap="square" rtlCol="0">
            <a:spAutoFit/>
          </a:bodyPr>
          <a:lstStyle/>
          <a:p>
            <a:r>
              <a:rPr lang="en-US" b="1" cap="all" dirty="0" smtClean="0">
                <a:solidFill>
                  <a:srgbClr val="0070C0"/>
                </a:solidFill>
                <a:latin typeface="Times New Roman" panose="02020603050405020304" pitchFamily="18" charset="0"/>
                <a:cs typeface="Times New Roman" panose="02020603050405020304" pitchFamily="18" charset="0"/>
              </a:rPr>
              <a:t>Scary Stories Cont.</a:t>
            </a:r>
            <a:endParaRPr lang="en-US" b="1" cap="all"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3452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9">
      <a:dk1>
        <a:srgbClr val="D8D8D8"/>
      </a:dk1>
      <a:lt1>
        <a:srgbClr val="D8D8D8"/>
      </a:lt1>
      <a:dk2>
        <a:srgbClr val="D8D8D8"/>
      </a:dk2>
      <a:lt2>
        <a:srgbClr val="D8D8D8"/>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530</TotalTime>
  <Words>946</Words>
  <Application>Microsoft Office PowerPoint</Application>
  <PresentationFormat>On-screen Show (4:3)</PresentationFormat>
  <Paragraphs>76</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Office Theme</vt:lpstr>
      <vt:lpstr>PowerPoint Presentation</vt:lpstr>
      <vt:lpstr>PowerPoint Presentation</vt:lpstr>
      <vt:lpstr>PowerPoint Presentation</vt:lpstr>
      <vt:lpstr>PowerPoint Presentation</vt:lpstr>
    </vt:vector>
  </TitlesOfParts>
  <Company>NYCDOE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Student</dc:creator>
  <cp:lastModifiedBy>Student</cp:lastModifiedBy>
  <cp:revision>45</cp:revision>
  <cp:lastPrinted>2015-11-05T14:08:05Z</cp:lastPrinted>
  <dcterms:created xsi:type="dcterms:W3CDTF">2015-10-19T12:49:25Z</dcterms:created>
  <dcterms:modified xsi:type="dcterms:W3CDTF">2015-12-01T14:30:48Z</dcterms:modified>
</cp:coreProperties>
</file>